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media/image20.jpg" ContentType="image/jpg"/>
  <Override PartName="/ppt/media/image21.jpg" ContentType="image/jpg"/>
  <Override PartName="/ppt/media/image22.jpg" ContentType="image/jpg"/>
  <Override PartName="/ppt/media/image23.jpg" ContentType="image/jpg"/>
  <Override PartName="/ppt/notesSlides/notesSlide1.xml" ContentType="application/vnd.openxmlformats-officedocument.presentationml.notesSlide+xml"/>
  <Override PartName="/ppt/media/image31.jpg" ContentType="image/jpg"/>
  <Override PartName="/ppt/media/image33.jpg" ContentType="image/jp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9" r:id="rId1"/>
  </p:sldMasterIdLst>
  <p:notesMasterIdLst>
    <p:notesMasterId r:id="rId23"/>
  </p:notesMasterIdLst>
  <p:handoutMasterIdLst>
    <p:handoutMasterId r:id="rId24"/>
  </p:handoutMasterIdLst>
  <p:sldIdLst>
    <p:sldId id="306" r:id="rId2"/>
    <p:sldId id="324" r:id="rId3"/>
    <p:sldId id="338" r:id="rId4"/>
    <p:sldId id="323" r:id="rId5"/>
    <p:sldId id="337" r:id="rId6"/>
    <p:sldId id="314" r:id="rId7"/>
    <p:sldId id="315" r:id="rId8"/>
    <p:sldId id="316" r:id="rId9"/>
    <p:sldId id="317" r:id="rId10"/>
    <p:sldId id="318" r:id="rId11"/>
    <p:sldId id="335" r:id="rId12"/>
    <p:sldId id="334" r:id="rId13"/>
    <p:sldId id="319" r:id="rId14"/>
    <p:sldId id="320" r:id="rId15"/>
    <p:sldId id="321" r:id="rId16"/>
    <p:sldId id="336" r:id="rId17"/>
    <p:sldId id="322" r:id="rId18"/>
    <p:sldId id="339" r:id="rId19"/>
    <p:sldId id="301" r:id="rId20"/>
    <p:sldId id="299" r:id="rId21"/>
    <p:sldId id="296" r:id="rId22"/>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66" userDrawn="1">
          <p15:clr>
            <a:srgbClr val="A4A3A4"/>
          </p15:clr>
        </p15:guide>
        <p15:guide id="2" pos="4234">
          <p15:clr>
            <a:srgbClr val="A4A3A4"/>
          </p15:clr>
        </p15:guide>
        <p15:guide id="3" orient="horz" pos="3246" userDrawn="1">
          <p15:clr>
            <a:srgbClr val="A4A3A4"/>
          </p15:clr>
        </p15:guide>
        <p15:guide id="4" orient="horz" pos="113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8C1A4B7-157A-DE79-681B-44CADAE4F7B6}" name="Samantha Weerawardane" initials="SW" userId="S::sam.weerawardane@detegoglobal.com::a754b2dc-b132-49d8-a0f3-816efbaba58e" providerId="AD"/>
  <p188:author id="{46FC32DC-732D-3ED1-267D-A3A7A1BEDD2B}" name="Buddhika Karunasekara" initials="BK" userId="S::budd.karunasekara@detegoglobal.com::927ef6a9-e3d8-402e-9d96-66875271ca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A4DD"/>
    <a:srgbClr val="0006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02" autoAdjust="0"/>
    <p:restoredTop sz="91837"/>
  </p:normalViewPr>
  <p:slideViewPr>
    <p:cSldViewPr>
      <p:cViewPr varScale="1">
        <p:scale>
          <a:sx n="89" d="100"/>
          <a:sy n="89" d="100"/>
        </p:scale>
        <p:origin x="41" y="156"/>
      </p:cViewPr>
      <p:guideLst>
        <p:guide orient="horz" pos="1566"/>
        <p:guide pos="4234"/>
        <p:guide orient="horz" pos="3246"/>
        <p:guide orient="horz" pos="1134"/>
      </p:guideLst>
    </p:cSldViewPr>
  </p:slideViewPr>
  <p:notesTextViewPr>
    <p:cViewPr>
      <p:scale>
        <a:sx n="100" d="100"/>
        <a:sy n="100" d="100"/>
      </p:scale>
      <p:origin x="0" y="0"/>
    </p:cViewPr>
  </p:notesTextViewPr>
  <p:sorterViewPr>
    <p:cViewPr>
      <p:scale>
        <a:sx n="80" d="100"/>
        <a:sy n="80" d="100"/>
      </p:scale>
      <p:origin x="0" y="0"/>
    </p:cViewPr>
  </p:sorterViewPr>
  <p:notesViewPr>
    <p:cSldViewPr>
      <p:cViewPr varScale="1">
        <p:scale>
          <a:sx n="128" d="100"/>
          <a:sy n="128" d="100"/>
        </p:scale>
        <p:origin x="1208"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0B3969D-C595-1B4B-8FFD-8C5D27E89F56}"/>
              </a:ext>
            </a:extLst>
          </p:cNvPr>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A833F06-A18C-5D40-96B6-5FCCE451C424}"/>
              </a:ext>
            </a:extLst>
          </p:cNvPr>
          <p:cNvSpPr>
            <a:spLocks noGrp="1"/>
          </p:cNvSpPr>
          <p:nvPr>
            <p:ph type="dt" sz="quarter" idx="1"/>
          </p:nvPr>
        </p:nvSpPr>
        <p:spPr>
          <a:xfrm>
            <a:off x="6057900" y="0"/>
            <a:ext cx="4632325" cy="379413"/>
          </a:xfrm>
          <a:prstGeom prst="rect">
            <a:avLst/>
          </a:prstGeom>
        </p:spPr>
        <p:txBody>
          <a:bodyPr vert="horz" lIns="91440" tIns="45720" rIns="91440" bIns="45720" rtlCol="0"/>
          <a:lstStyle>
            <a:lvl1pPr algn="r">
              <a:defRPr sz="1200"/>
            </a:lvl1pPr>
          </a:lstStyle>
          <a:p>
            <a:fld id="{BDA5E816-514F-E645-8F6C-16E748DE9515}" type="datetimeFigureOut">
              <a:rPr lang="en-US" smtClean="0"/>
              <a:t>3/5/2026</a:t>
            </a:fld>
            <a:endParaRPr lang="en-US"/>
          </a:p>
        </p:txBody>
      </p:sp>
      <p:sp>
        <p:nvSpPr>
          <p:cNvPr id="4" name="Footer Placeholder 3">
            <a:extLst>
              <a:ext uri="{FF2B5EF4-FFF2-40B4-BE49-F238E27FC236}">
                <a16:creationId xmlns:a16="http://schemas.microsoft.com/office/drawing/2014/main" id="{31612420-2A26-924C-9179-1145CE1FD6A4}"/>
              </a:ext>
            </a:extLst>
          </p:cNvPr>
          <p:cNvSpPr>
            <a:spLocks noGrp="1"/>
          </p:cNvSpPr>
          <p:nvPr>
            <p:ph type="ftr" sz="quarter" idx="2"/>
          </p:nvPr>
        </p:nvSpPr>
        <p:spPr>
          <a:xfrm>
            <a:off x="0" y="7183438"/>
            <a:ext cx="4633913" cy="3794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5B7305F6-79B7-9E42-8774-B702087D5A46}"/>
              </a:ext>
            </a:extLst>
          </p:cNvPr>
          <p:cNvSpPr>
            <a:spLocks noGrp="1"/>
          </p:cNvSpPr>
          <p:nvPr>
            <p:ph type="sldNum" sz="quarter" idx="3"/>
          </p:nvPr>
        </p:nvSpPr>
        <p:spPr>
          <a:xfrm>
            <a:off x="6057900" y="7183438"/>
            <a:ext cx="4632325" cy="379412"/>
          </a:xfrm>
          <a:prstGeom prst="rect">
            <a:avLst/>
          </a:prstGeom>
        </p:spPr>
        <p:txBody>
          <a:bodyPr vert="horz" lIns="91440" tIns="45720" rIns="91440" bIns="45720" rtlCol="0" anchor="b"/>
          <a:lstStyle>
            <a:lvl1pPr algn="r">
              <a:defRPr sz="1200"/>
            </a:lvl1pPr>
          </a:lstStyle>
          <a:p>
            <a:fld id="{085F8569-948F-F747-8310-C0C7CF5AD510}" type="slidenum">
              <a:rPr lang="en-US" smtClean="0"/>
              <a:t>‹#›</a:t>
            </a:fld>
            <a:endParaRPr lang="en-US"/>
          </a:p>
        </p:txBody>
      </p:sp>
    </p:spTree>
    <p:extLst>
      <p:ext uri="{BB962C8B-B14F-4D97-AF65-F5344CB8AC3E}">
        <p14:creationId xmlns:p14="http://schemas.microsoft.com/office/powerpoint/2010/main" val="32553305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6EA05A27-0B01-CD4D-85CE-83EA2F7B5981}" type="datetimeFigureOut">
              <a:rPr lang="en-US" smtClean="0"/>
              <a:t>3/5/2026</a:t>
            </a:fld>
            <a:endParaRPr lang="en-US"/>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A74DD306-6508-A94F-AF03-EA506B7898D1}" type="slidenum">
              <a:rPr lang="en-US" smtClean="0"/>
              <a:t>‹#›</a:t>
            </a:fld>
            <a:endParaRPr lang="en-US"/>
          </a:p>
        </p:txBody>
      </p:sp>
    </p:spTree>
    <p:extLst>
      <p:ext uri="{BB962C8B-B14F-4D97-AF65-F5344CB8AC3E}">
        <p14:creationId xmlns:p14="http://schemas.microsoft.com/office/powerpoint/2010/main" val="3119543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4DD306-6508-A94F-AF03-EA506B7898D1}" type="slidenum">
              <a:rPr lang="en-US" smtClean="0"/>
              <a:t>5</a:t>
            </a:fld>
            <a:endParaRPr lang="en-US"/>
          </a:p>
        </p:txBody>
      </p:sp>
    </p:spTree>
    <p:extLst>
      <p:ext uri="{BB962C8B-B14F-4D97-AF65-F5344CB8AC3E}">
        <p14:creationId xmlns:p14="http://schemas.microsoft.com/office/powerpoint/2010/main" val="3855767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946150"/>
            <a:ext cx="4533900" cy="2551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7</a:t>
            </a:fld>
            <a:endParaRPr lang="en-US"/>
          </a:p>
        </p:txBody>
      </p:sp>
    </p:spTree>
    <p:extLst>
      <p:ext uri="{BB962C8B-B14F-4D97-AF65-F5344CB8AC3E}">
        <p14:creationId xmlns:p14="http://schemas.microsoft.com/office/powerpoint/2010/main" val="1785803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946150"/>
            <a:ext cx="4533900" cy="2551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8</a:t>
            </a:fld>
            <a:endParaRPr lang="en-US"/>
          </a:p>
        </p:txBody>
      </p:sp>
    </p:spTree>
    <p:extLst>
      <p:ext uri="{BB962C8B-B14F-4D97-AF65-F5344CB8AC3E}">
        <p14:creationId xmlns:p14="http://schemas.microsoft.com/office/powerpoint/2010/main" val="3451955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079750" y="946150"/>
            <a:ext cx="4533900" cy="255111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9</a:t>
            </a:fld>
            <a:endParaRPr lang="en-US"/>
          </a:p>
        </p:txBody>
      </p:sp>
    </p:spTree>
    <p:extLst>
      <p:ext uri="{BB962C8B-B14F-4D97-AF65-F5344CB8AC3E}">
        <p14:creationId xmlns:p14="http://schemas.microsoft.com/office/powerpoint/2010/main" val="3130485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74DD306-6508-A94F-AF03-EA506B7898D1}" type="slidenum">
              <a:rPr lang="en-US" smtClean="0"/>
              <a:t>10</a:t>
            </a:fld>
            <a:endParaRPr lang="en-US"/>
          </a:p>
        </p:txBody>
      </p:sp>
    </p:spTree>
    <p:extLst>
      <p:ext uri="{BB962C8B-B14F-4D97-AF65-F5344CB8AC3E}">
        <p14:creationId xmlns:p14="http://schemas.microsoft.com/office/powerpoint/2010/main" val="887188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74DD306-6508-A94F-AF03-EA506B7898D1}" type="slidenum">
              <a:rPr lang="en-US" smtClean="0"/>
              <a:t>14</a:t>
            </a:fld>
            <a:endParaRPr lang="en-US"/>
          </a:p>
        </p:txBody>
      </p:sp>
    </p:spTree>
    <p:extLst>
      <p:ext uri="{BB962C8B-B14F-4D97-AF65-F5344CB8AC3E}">
        <p14:creationId xmlns:p14="http://schemas.microsoft.com/office/powerpoint/2010/main" val="4170079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53BC6-8B70-1BBA-BC56-AFEED42987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D4FEBA-38C2-7B58-E2E5-115281128E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FBA057-E6AE-D231-D15F-5711EBCF3B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2E861D-0F35-4893-2192-4E42D6E9CCBB}"/>
              </a:ext>
            </a:extLst>
          </p:cNvPr>
          <p:cNvSpPr>
            <a:spLocks noGrp="1"/>
          </p:cNvSpPr>
          <p:nvPr>
            <p:ph type="sldNum" sz="quarter" idx="5"/>
          </p:nvPr>
        </p:nvSpPr>
        <p:spPr/>
        <p:txBody>
          <a:bodyPr/>
          <a:lstStyle/>
          <a:p>
            <a:fld id="{A74DD306-6508-A94F-AF03-EA506B7898D1}" type="slidenum">
              <a:rPr lang="en-US" smtClean="0"/>
              <a:t>18</a:t>
            </a:fld>
            <a:endParaRPr lang="en-US"/>
          </a:p>
        </p:txBody>
      </p:sp>
    </p:spTree>
    <p:extLst>
      <p:ext uri="{BB962C8B-B14F-4D97-AF65-F5344CB8AC3E}">
        <p14:creationId xmlns:p14="http://schemas.microsoft.com/office/powerpoint/2010/main" val="26781953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7017544" cy="12954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72065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0" name="Date Placeholder 3">
            <a:extLst>
              <a:ext uri="{FF2B5EF4-FFF2-40B4-BE49-F238E27FC236}">
                <a16:creationId xmlns:a16="http://schemas.microsoft.com/office/drawing/2014/main" id="{2079BBBF-137A-6341-86C9-32B7C69BEAEA}"/>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05-03-2026</a:t>
            </a:fld>
            <a:endParaRPr lang="en-IN" dirty="0"/>
          </a:p>
        </p:txBody>
      </p:sp>
    </p:spTree>
    <p:extLst>
      <p:ext uri="{BB962C8B-B14F-4D97-AF65-F5344CB8AC3E}">
        <p14:creationId xmlns:p14="http://schemas.microsoft.com/office/powerpoint/2010/main" val="4037508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8" name="Date Placeholder 3">
            <a:extLst>
              <a:ext uri="{FF2B5EF4-FFF2-40B4-BE49-F238E27FC236}">
                <a16:creationId xmlns:a16="http://schemas.microsoft.com/office/drawing/2014/main" id="{ECE1AD33-7B11-454E-BB15-9CB67CF6C9B9}"/>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05-03-2026</a:t>
            </a:fld>
            <a:endParaRPr lang="en-IN" dirty="0"/>
          </a:p>
        </p:txBody>
      </p:sp>
    </p:spTree>
    <p:extLst>
      <p:ext uri="{BB962C8B-B14F-4D97-AF65-F5344CB8AC3E}">
        <p14:creationId xmlns:p14="http://schemas.microsoft.com/office/powerpoint/2010/main" val="20321104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C07EE00-51C6-F74D-A451-26FF47E66A8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Tree>
    <p:extLst>
      <p:ext uri="{BB962C8B-B14F-4D97-AF65-F5344CB8AC3E}">
        <p14:creationId xmlns:p14="http://schemas.microsoft.com/office/powerpoint/2010/main" val="1593973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DC0E04C-62FF-5642-8D86-0EF13C9CD75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7" name="TextBox 6">
            <a:extLst>
              <a:ext uri="{FF2B5EF4-FFF2-40B4-BE49-F238E27FC236}">
                <a16:creationId xmlns:a16="http://schemas.microsoft.com/office/drawing/2014/main" id="{3CD3CC0F-1937-DE41-9E4E-52664D953D44}"/>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795530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9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9AF38D-3235-D74C-955E-F630D1D9797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6" name="TextBox 5">
            <a:extLst>
              <a:ext uri="{FF2B5EF4-FFF2-40B4-BE49-F238E27FC236}">
                <a16:creationId xmlns:a16="http://schemas.microsoft.com/office/drawing/2014/main" id="{BCC444D8-D291-D944-B48D-4EC241CAC3A4}"/>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929622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15BAEB77-FCAD-48CC-A19D-857444746CD0}"/>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05-03-2026</a:t>
            </a:fld>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1" name="TextBox 10">
            <a:extLst>
              <a:ext uri="{FF2B5EF4-FFF2-40B4-BE49-F238E27FC236}">
                <a16:creationId xmlns:a16="http://schemas.microsoft.com/office/drawing/2014/main" id="{892DC977-5C31-3A4F-B6E2-BE83FBC88041}"/>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570511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15BAEB77-FCAD-48CC-A19D-857444746CD0}"/>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05-03-2026</a:t>
            </a:fld>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1" name="TextBox 10">
            <a:extLst>
              <a:ext uri="{FF2B5EF4-FFF2-40B4-BE49-F238E27FC236}">
                <a16:creationId xmlns:a16="http://schemas.microsoft.com/office/drawing/2014/main" id="{892DC977-5C31-3A4F-B6E2-BE83FBC88041}"/>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p>
        </p:txBody>
      </p:sp>
    </p:spTree>
    <p:extLst>
      <p:ext uri="{BB962C8B-B14F-4D97-AF65-F5344CB8AC3E}">
        <p14:creationId xmlns:p14="http://schemas.microsoft.com/office/powerpoint/2010/main" val="5342457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10" name="Date Placeholder 3">
            <a:extLst>
              <a:ext uri="{FF2B5EF4-FFF2-40B4-BE49-F238E27FC236}">
                <a16:creationId xmlns:a16="http://schemas.microsoft.com/office/drawing/2014/main" id="{2079BBBF-137A-6341-86C9-32B7C69BEAEA}"/>
              </a:ext>
            </a:extLst>
          </p:cNvPr>
          <p:cNvSpPr>
            <a:spLocks noGrp="1"/>
          </p:cNvSpPr>
          <p:nvPr>
            <p:ph type="dt" sz="half" idx="10"/>
          </p:nvPr>
        </p:nvSpPr>
        <p:spPr>
          <a:xfrm>
            <a:off x="5209381" y="7010400"/>
            <a:ext cx="3025775" cy="401638"/>
          </a:xfrm>
        </p:spPr>
        <p:txBody>
          <a:bodyPr/>
          <a:lstStyle>
            <a:lvl1pPr algn="ctr">
              <a:defRPr>
                <a:solidFill>
                  <a:schemeClr val="bg1"/>
                </a:solidFill>
              </a:defRPr>
            </a:lvl1pPr>
          </a:lstStyle>
          <a:p>
            <a:fld id="{88D41D6C-A2E4-4A61-871A-4856FC7CADFC}" type="datetimeFigureOut">
              <a:rPr lang="en-IN" smtClean="0"/>
              <a:pPr/>
              <a:t>05-03-2026</a:t>
            </a:fld>
            <a:endParaRPr lang="en-IN" dirty="0"/>
          </a:p>
        </p:txBody>
      </p:sp>
    </p:spTree>
    <p:extLst>
      <p:ext uri="{BB962C8B-B14F-4D97-AF65-F5344CB8AC3E}">
        <p14:creationId xmlns:p14="http://schemas.microsoft.com/office/powerpoint/2010/main" val="6463767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rgbClr val="27AAE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9" name="Picture 8">
            <a:extLst>
              <a:ext uri="{FF2B5EF4-FFF2-40B4-BE49-F238E27FC236}">
                <a16:creationId xmlns:a16="http://schemas.microsoft.com/office/drawing/2014/main" id="{209C9038-F9F2-324C-9719-101E955C72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10" name="Date Placeholder 3">
            <a:extLst>
              <a:ext uri="{FF2B5EF4-FFF2-40B4-BE49-F238E27FC236}">
                <a16:creationId xmlns:a16="http://schemas.microsoft.com/office/drawing/2014/main" id="{85A3A29D-EAB9-564D-A8F9-18605DA59EE6}"/>
              </a:ext>
            </a:extLst>
          </p:cNvPr>
          <p:cNvSpPr>
            <a:spLocks noGrp="1"/>
          </p:cNvSpPr>
          <p:nvPr>
            <p:ph type="dt" sz="half" idx="10"/>
          </p:nvPr>
        </p:nvSpPr>
        <p:spPr>
          <a:xfrm>
            <a:off x="5209381" y="7010400"/>
            <a:ext cx="3025775" cy="401638"/>
          </a:xfrm>
        </p:spPr>
        <p:txBody>
          <a:bodyPr/>
          <a:lstStyle>
            <a:lvl1pPr algn="ctr">
              <a:defRPr>
                <a:solidFill>
                  <a:schemeClr val="tx1"/>
                </a:solidFill>
              </a:defRPr>
            </a:lvl1pPr>
          </a:lstStyle>
          <a:p>
            <a:fld id="{88D41D6C-A2E4-4A61-871A-4856FC7CADFC}" type="datetimeFigureOut">
              <a:rPr lang="en-IN" smtClean="0"/>
              <a:pPr/>
              <a:t>05-03-2026</a:t>
            </a:fld>
            <a:endParaRPr lang="en-IN" dirty="0"/>
          </a:p>
        </p:txBody>
      </p:sp>
      <p:sp>
        <p:nvSpPr>
          <p:cNvPr id="12" name="TextBox 11">
            <a:extLst>
              <a:ext uri="{FF2B5EF4-FFF2-40B4-BE49-F238E27FC236}">
                <a16:creationId xmlns:a16="http://schemas.microsoft.com/office/drawing/2014/main" id="{78EC07DB-A7E4-2142-8FA0-48D0D20A9FBF}"/>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249497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FFFEF-CB4E-4BA7-AC7E-5D91D15A6BF9}"/>
              </a:ext>
            </a:extLst>
          </p:cNvPr>
          <p:cNvSpPr>
            <a:spLocks noGrp="1"/>
          </p:cNvSpPr>
          <p:nvPr>
            <p:ph type="title"/>
          </p:nvPr>
        </p:nvSpPr>
        <p:spPr>
          <a:xfrm>
            <a:off x="917575" y="1885950"/>
            <a:ext cx="11595100" cy="3144838"/>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973A43A5-2541-4E75-8CC7-E3C359D1EC89}"/>
              </a:ext>
            </a:extLst>
          </p:cNvPr>
          <p:cNvSpPr>
            <a:spLocks noGrp="1"/>
          </p:cNvSpPr>
          <p:nvPr>
            <p:ph type="body" idx="1"/>
          </p:nvPr>
        </p:nvSpPr>
        <p:spPr>
          <a:xfrm>
            <a:off x="917575" y="5060950"/>
            <a:ext cx="11595100" cy="16541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a:extLst>
              <a:ext uri="{FF2B5EF4-FFF2-40B4-BE49-F238E27FC236}">
                <a16:creationId xmlns:a16="http://schemas.microsoft.com/office/drawing/2014/main" id="{9AA69ACE-61D1-49EC-94CA-B0994FA22063}"/>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8" name="Picture 7">
            <a:extLst>
              <a:ext uri="{FF2B5EF4-FFF2-40B4-BE49-F238E27FC236}">
                <a16:creationId xmlns:a16="http://schemas.microsoft.com/office/drawing/2014/main" id="{BE730428-8A4A-6241-A094-667AF24FF1E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9" name="Date Placeholder 3">
            <a:extLst>
              <a:ext uri="{FF2B5EF4-FFF2-40B4-BE49-F238E27FC236}">
                <a16:creationId xmlns:a16="http://schemas.microsoft.com/office/drawing/2014/main" id="{C2AF7793-F8E8-1947-BF38-FFD5724737A1}"/>
              </a:ext>
            </a:extLst>
          </p:cNvPr>
          <p:cNvSpPr>
            <a:spLocks noGrp="1"/>
          </p:cNvSpPr>
          <p:nvPr>
            <p:ph type="dt" sz="half" idx="10"/>
          </p:nvPr>
        </p:nvSpPr>
        <p:spPr>
          <a:xfrm>
            <a:off x="5209381" y="7010400"/>
            <a:ext cx="3025775" cy="401638"/>
          </a:xfrm>
        </p:spPr>
        <p:txBody>
          <a:bodyPr/>
          <a:lstStyle>
            <a:lvl1pPr algn="ctr">
              <a:defRPr>
                <a:solidFill>
                  <a:schemeClr val="tx1"/>
                </a:solidFill>
              </a:defRPr>
            </a:lvl1pPr>
          </a:lstStyle>
          <a:p>
            <a:fld id="{88D41D6C-A2E4-4A61-871A-4856FC7CADFC}" type="datetimeFigureOut">
              <a:rPr lang="en-IN" smtClean="0"/>
              <a:pPr/>
              <a:t>05-03-2026</a:t>
            </a:fld>
            <a:endParaRPr lang="en-IN" dirty="0"/>
          </a:p>
        </p:txBody>
      </p:sp>
      <p:sp>
        <p:nvSpPr>
          <p:cNvPr id="11" name="TextBox 10">
            <a:extLst>
              <a:ext uri="{FF2B5EF4-FFF2-40B4-BE49-F238E27FC236}">
                <a16:creationId xmlns:a16="http://schemas.microsoft.com/office/drawing/2014/main" id="{136C2C67-9382-0E4D-8B81-9BCF84807DA3}"/>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795195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7017544" cy="12954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8990973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B6779-662E-4741-9F77-7D0B4E37AFC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D712AE7-D2AD-4743-818E-B4143C9FDE29}"/>
              </a:ext>
            </a:extLst>
          </p:cNvPr>
          <p:cNvSpPr>
            <a:spLocks noGrp="1"/>
          </p:cNvSpPr>
          <p:nvPr>
            <p:ph sz="half" idx="1"/>
          </p:nvPr>
        </p:nvSpPr>
        <p:spPr>
          <a:xfrm>
            <a:off x="923925" y="2012950"/>
            <a:ext cx="5721350" cy="479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C2034E6-51FD-437B-BCB2-BEB1A9AB5A71}"/>
              </a:ext>
            </a:extLst>
          </p:cNvPr>
          <p:cNvSpPr>
            <a:spLocks noGrp="1"/>
          </p:cNvSpPr>
          <p:nvPr>
            <p:ph sz="half" idx="2"/>
          </p:nvPr>
        </p:nvSpPr>
        <p:spPr>
          <a:xfrm>
            <a:off x="6797675" y="2012950"/>
            <a:ext cx="5722938" cy="47990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Slide Number Placeholder 6">
            <a:extLst>
              <a:ext uri="{FF2B5EF4-FFF2-40B4-BE49-F238E27FC236}">
                <a16:creationId xmlns:a16="http://schemas.microsoft.com/office/drawing/2014/main" id="{5D46EFA9-AAFD-4D90-846E-610E28803AAE}"/>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8" name="Picture 7">
            <a:extLst>
              <a:ext uri="{FF2B5EF4-FFF2-40B4-BE49-F238E27FC236}">
                <a16:creationId xmlns:a16="http://schemas.microsoft.com/office/drawing/2014/main" id="{DDEA6D0D-EE47-D240-AAD3-5F887A8781F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9" name="Date Placeholder 3">
            <a:extLst>
              <a:ext uri="{FF2B5EF4-FFF2-40B4-BE49-F238E27FC236}">
                <a16:creationId xmlns:a16="http://schemas.microsoft.com/office/drawing/2014/main" id="{780FBE51-5233-7641-B5B4-5BF8B2201B96}"/>
              </a:ext>
            </a:extLst>
          </p:cNvPr>
          <p:cNvSpPr>
            <a:spLocks noGrp="1"/>
          </p:cNvSpPr>
          <p:nvPr>
            <p:ph type="dt" sz="half" idx="10"/>
          </p:nvPr>
        </p:nvSpPr>
        <p:spPr>
          <a:xfrm>
            <a:off x="5209381" y="7010400"/>
            <a:ext cx="3025775" cy="401638"/>
          </a:xfrm>
        </p:spPr>
        <p:txBody>
          <a:bodyPr/>
          <a:lstStyle>
            <a:lvl1pPr algn="ctr">
              <a:defRPr>
                <a:solidFill>
                  <a:schemeClr val="tx1"/>
                </a:solidFill>
              </a:defRPr>
            </a:lvl1pPr>
          </a:lstStyle>
          <a:p>
            <a:fld id="{88D41D6C-A2E4-4A61-871A-4856FC7CADFC}" type="datetimeFigureOut">
              <a:rPr lang="en-IN" smtClean="0"/>
              <a:pPr/>
              <a:t>05-03-2026</a:t>
            </a:fld>
            <a:endParaRPr lang="en-IN" dirty="0"/>
          </a:p>
        </p:txBody>
      </p:sp>
      <p:sp>
        <p:nvSpPr>
          <p:cNvPr id="11" name="TextBox 10">
            <a:extLst>
              <a:ext uri="{FF2B5EF4-FFF2-40B4-BE49-F238E27FC236}">
                <a16:creationId xmlns:a16="http://schemas.microsoft.com/office/drawing/2014/main" id="{383D8870-776A-8A44-9DC7-892B9E1DA7A9}"/>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354684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D55A5-8AF4-4FA6-BD54-A5301D83CFDC}"/>
              </a:ext>
            </a:extLst>
          </p:cNvPr>
          <p:cNvSpPr>
            <a:spLocks noGrp="1"/>
          </p:cNvSpPr>
          <p:nvPr>
            <p:ph type="title"/>
          </p:nvPr>
        </p:nvSpPr>
        <p:spPr>
          <a:xfrm>
            <a:off x="925513" y="403225"/>
            <a:ext cx="11596687" cy="1460500"/>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E7B17D4F-6271-4BBD-8330-6F12C8850A24}"/>
              </a:ext>
            </a:extLst>
          </p:cNvPr>
          <p:cNvSpPr>
            <a:spLocks noGrp="1"/>
          </p:cNvSpPr>
          <p:nvPr>
            <p:ph type="body" idx="1"/>
          </p:nvPr>
        </p:nvSpPr>
        <p:spPr>
          <a:xfrm>
            <a:off x="925513" y="1854200"/>
            <a:ext cx="5688012"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4FBFAA-9935-49CC-AA1D-419E2116926D}"/>
              </a:ext>
            </a:extLst>
          </p:cNvPr>
          <p:cNvSpPr>
            <a:spLocks noGrp="1"/>
          </p:cNvSpPr>
          <p:nvPr>
            <p:ph sz="half" idx="2"/>
          </p:nvPr>
        </p:nvSpPr>
        <p:spPr>
          <a:xfrm>
            <a:off x="925513" y="2762250"/>
            <a:ext cx="5688012" cy="406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BB20751-F921-4B12-AF40-66BF696AAF28}"/>
              </a:ext>
            </a:extLst>
          </p:cNvPr>
          <p:cNvSpPr>
            <a:spLocks noGrp="1"/>
          </p:cNvSpPr>
          <p:nvPr>
            <p:ph type="body" sz="quarter" idx="3"/>
          </p:nvPr>
        </p:nvSpPr>
        <p:spPr>
          <a:xfrm>
            <a:off x="6805613" y="1854200"/>
            <a:ext cx="5716587"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8B8102-57D3-49DB-BDEA-918624D2F087}"/>
              </a:ext>
            </a:extLst>
          </p:cNvPr>
          <p:cNvSpPr>
            <a:spLocks noGrp="1"/>
          </p:cNvSpPr>
          <p:nvPr>
            <p:ph sz="quarter" idx="4"/>
          </p:nvPr>
        </p:nvSpPr>
        <p:spPr>
          <a:xfrm>
            <a:off x="6805613" y="2762250"/>
            <a:ext cx="5716587" cy="4064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95CAD82-C350-408D-883B-FE02D9E56982}"/>
              </a:ext>
            </a:extLst>
          </p:cNvPr>
          <p:cNvSpPr>
            <a:spLocks noGrp="1"/>
          </p:cNvSpPr>
          <p:nvPr>
            <p:ph type="dt" sz="half" idx="10"/>
          </p:nvPr>
        </p:nvSpPr>
        <p:spPr/>
        <p:txBody>
          <a:bodyPr/>
          <a:lstStyle/>
          <a:p>
            <a:fld id="{88D41D6C-A2E4-4A61-871A-4856FC7CADFC}" type="datetimeFigureOut">
              <a:rPr lang="en-IN" smtClean="0"/>
              <a:t>05-03-2026</a:t>
            </a:fld>
            <a:endParaRPr lang="en-IN"/>
          </a:p>
        </p:txBody>
      </p:sp>
      <p:sp>
        <p:nvSpPr>
          <p:cNvPr id="9" name="Slide Number Placeholder 8">
            <a:extLst>
              <a:ext uri="{FF2B5EF4-FFF2-40B4-BE49-F238E27FC236}">
                <a16:creationId xmlns:a16="http://schemas.microsoft.com/office/drawing/2014/main" id="{0E7BDD29-E6BF-42F5-9D9B-6DBE20F819FF}"/>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10" name="Picture 9">
            <a:extLst>
              <a:ext uri="{FF2B5EF4-FFF2-40B4-BE49-F238E27FC236}">
                <a16:creationId xmlns:a16="http://schemas.microsoft.com/office/drawing/2014/main" id="{20B069FA-440E-A949-95E7-8A41CEAA42F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11" name="TextBox 10">
            <a:extLst>
              <a:ext uri="{FF2B5EF4-FFF2-40B4-BE49-F238E27FC236}">
                <a16:creationId xmlns:a16="http://schemas.microsoft.com/office/drawing/2014/main" id="{E7EFE3B1-70BA-8346-B6C1-55B23471A9BA}"/>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9542642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1F514-8B38-4870-8FE5-BB2A483523E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DD3FE554-F09B-406E-BF68-DDCFDF7BE0C5}"/>
              </a:ext>
            </a:extLst>
          </p:cNvPr>
          <p:cNvSpPr>
            <a:spLocks noGrp="1"/>
          </p:cNvSpPr>
          <p:nvPr>
            <p:ph type="dt" sz="half" idx="10"/>
          </p:nvPr>
        </p:nvSpPr>
        <p:spPr/>
        <p:txBody>
          <a:bodyPr/>
          <a:lstStyle/>
          <a:p>
            <a:fld id="{88D41D6C-A2E4-4A61-871A-4856FC7CADFC}" type="datetimeFigureOut">
              <a:rPr lang="en-IN" smtClean="0"/>
              <a:t>05-03-2026</a:t>
            </a:fld>
            <a:endParaRPr lang="en-IN"/>
          </a:p>
        </p:txBody>
      </p:sp>
      <p:sp>
        <p:nvSpPr>
          <p:cNvPr id="5" name="Slide Number Placeholder 4">
            <a:extLst>
              <a:ext uri="{FF2B5EF4-FFF2-40B4-BE49-F238E27FC236}">
                <a16:creationId xmlns:a16="http://schemas.microsoft.com/office/drawing/2014/main" id="{BA2166B4-8CD0-4C28-BE2D-60C594398B1C}"/>
              </a:ext>
            </a:extLst>
          </p:cNvPr>
          <p:cNvSpPr>
            <a:spLocks noGrp="1"/>
          </p:cNvSpPr>
          <p:nvPr>
            <p:ph type="sldNum" sz="quarter" idx="12"/>
          </p:nvPr>
        </p:nvSpPr>
        <p:spPr/>
        <p:txBody>
          <a:bodyPr/>
          <a:lstStyle/>
          <a:p>
            <a:fld id="{D8FDEA68-ED54-49F5-A150-7A31995A6062}" type="slidenum">
              <a:rPr lang="en-IN" smtClean="0"/>
              <a:t>‹#›</a:t>
            </a:fld>
            <a:endParaRPr lang="en-IN"/>
          </a:p>
        </p:txBody>
      </p:sp>
      <p:sp>
        <p:nvSpPr>
          <p:cNvPr id="6" name="TextBox 5">
            <a:extLst>
              <a:ext uri="{FF2B5EF4-FFF2-40B4-BE49-F238E27FC236}">
                <a16:creationId xmlns:a16="http://schemas.microsoft.com/office/drawing/2014/main" id="{A0049DB5-34E7-B545-AB4C-E092887455AD}"/>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170305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7C4BF8-217B-4C94-97CA-F466935080A1}"/>
              </a:ext>
            </a:extLst>
          </p:cNvPr>
          <p:cNvSpPr>
            <a:spLocks noGrp="1"/>
          </p:cNvSpPr>
          <p:nvPr>
            <p:ph type="dt" sz="half" idx="10"/>
          </p:nvPr>
        </p:nvSpPr>
        <p:spPr/>
        <p:txBody>
          <a:bodyPr/>
          <a:lstStyle/>
          <a:p>
            <a:fld id="{88D41D6C-A2E4-4A61-871A-4856FC7CADFC}" type="datetimeFigureOut">
              <a:rPr lang="en-IN" smtClean="0"/>
              <a:t>05-03-2026</a:t>
            </a:fld>
            <a:endParaRPr lang="en-IN"/>
          </a:p>
        </p:txBody>
      </p:sp>
      <p:sp>
        <p:nvSpPr>
          <p:cNvPr id="4" name="Slide Number Placeholder 3">
            <a:extLst>
              <a:ext uri="{FF2B5EF4-FFF2-40B4-BE49-F238E27FC236}">
                <a16:creationId xmlns:a16="http://schemas.microsoft.com/office/drawing/2014/main" id="{A3D88850-D9A4-4BA2-880A-84F66695BF6B}"/>
              </a:ext>
            </a:extLst>
          </p:cNvPr>
          <p:cNvSpPr>
            <a:spLocks noGrp="1"/>
          </p:cNvSpPr>
          <p:nvPr>
            <p:ph type="sldNum" sz="quarter" idx="12"/>
          </p:nvPr>
        </p:nvSpPr>
        <p:spPr/>
        <p:txBody>
          <a:bodyPr/>
          <a:lstStyle/>
          <a:p>
            <a:fld id="{D8FDEA68-ED54-49F5-A150-7A31995A6062}" type="slidenum">
              <a:rPr lang="en-IN" smtClean="0"/>
              <a:t>‹#›</a:t>
            </a:fld>
            <a:endParaRPr lang="en-IN"/>
          </a:p>
        </p:txBody>
      </p:sp>
      <p:pic>
        <p:nvPicPr>
          <p:cNvPr id="5" name="Picture 4">
            <a:extLst>
              <a:ext uri="{FF2B5EF4-FFF2-40B4-BE49-F238E27FC236}">
                <a16:creationId xmlns:a16="http://schemas.microsoft.com/office/drawing/2014/main" id="{C5E2B78A-0CEB-8646-BB89-E134FE545B8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2888695" y="7010400"/>
            <a:ext cx="305983" cy="312860"/>
          </a:xfrm>
          <a:prstGeom prst="rect">
            <a:avLst/>
          </a:prstGeom>
        </p:spPr>
      </p:pic>
      <p:sp>
        <p:nvSpPr>
          <p:cNvPr id="6" name="TextBox 5">
            <a:extLst>
              <a:ext uri="{FF2B5EF4-FFF2-40B4-BE49-F238E27FC236}">
                <a16:creationId xmlns:a16="http://schemas.microsoft.com/office/drawing/2014/main" id="{8D97EC1A-8409-F24A-A320-BB66129711C6}"/>
              </a:ext>
            </a:extLst>
          </p:cNvPr>
          <p:cNvSpPr txBox="1"/>
          <p:nvPr userDrawn="1"/>
        </p:nvSpPr>
        <p:spPr>
          <a:xfrm>
            <a:off x="923925" y="7134275"/>
            <a:ext cx="1080424" cy="153888"/>
          </a:xfrm>
          <a:prstGeom prst="rect">
            <a:avLst/>
          </a:prstGeom>
          <a:noFill/>
        </p:spPr>
        <p:txBody>
          <a:bodyPr wrap="none" lIns="0" tIns="0" rIns="0" bIns="0" rtlCol="0">
            <a:spAutoFit/>
          </a:bodyPr>
          <a:lstStyle/>
          <a:p>
            <a:r>
              <a:rPr lang="en-US" sz="1000" dirty="0" err="1">
                <a:solidFill>
                  <a:srgbClr val="27AAE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rgbClr val="27AAE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260023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7017544" cy="12954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731532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4579144" cy="10668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89680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0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105025"/>
            <a:ext cx="8236744" cy="14478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3781425"/>
            <a:ext cx="4579144" cy="1066800"/>
          </a:xfrm>
        </p:spPr>
        <p:txBody>
          <a:bodyPr lIns="0" tIns="0" rIns="0" bIns="0"/>
          <a:lstStyle>
            <a:lvl1pPr marL="0" indent="0">
              <a:buNone/>
              <a:defRPr>
                <a:solidFill>
                  <a:schemeClr val="bg1"/>
                </a:solidFill>
              </a:defRPr>
            </a:lvl1pPr>
          </a:lstStyle>
          <a:p>
            <a:pPr lvl="0"/>
            <a:r>
              <a:rPr lang="en-GB" dirty="0"/>
              <a:t>Click to edit Master text styles</a:t>
            </a:r>
            <a:endParaRPr lang="en-US" dirty="0"/>
          </a:p>
        </p:txBody>
      </p:sp>
      <p:sp>
        <p:nvSpPr>
          <p:cNvPr id="10" name="TextBox 9">
            <a:extLst>
              <a:ext uri="{FF2B5EF4-FFF2-40B4-BE49-F238E27FC236}">
                <a16:creationId xmlns:a16="http://schemas.microsoft.com/office/drawing/2014/main" id="{C9DE78D0-2028-BD4D-81C6-3F18E5A4D990}"/>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428625"/>
            <a:ext cx="2654157" cy="762000"/>
          </a:xfrm>
          <a:prstGeom prst="rect">
            <a:avLst/>
          </a:prstGeom>
        </p:spPr>
      </p:pic>
    </p:spTree>
    <p:extLst>
      <p:ext uri="{BB962C8B-B14F-4D97-AF65-F5344CB8AC3E}">
        <p14:creationId xmlns:p14="http://schemas.microsoft.com/office/powerpoint/2010/main" val="3492618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257425"/>
            <a:ext cx="8236744" cy="19050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4391025"/>
            <a:ext cx="7627144" cy="2362200"/>
          </a:xfrm>
        </p:spPr>
        <p:txBody>
          <a:bodyPr>
            <a:noAutofit/>
          </a:bodyPr>
          <a:lstStyle>
            <a:lvl1pPr marL="0" indent="0">
              <a:buNone/>
              <a:defRPr>
                <a:solidFill>
                  <a:schemeClr val="bg1"/>
                </a:solidFill>
              </a:defRPr>
            </a:lvl1pPr>
          </a:lstStyle>
          <a:p>
            <a:pPr lvl="0"/>
            <a:r>
              <a:rPr lang="en-GB" dirty="0"/>
              <a:t>Click to edit Master text styles</a:t>
            </a:r>
            <a:endParaRPr lang="en-US" dirty="0"/>
          </a:p>
        </p:txBody>
      </p:sp>
      <p:sp>
        <p:nvSpPr>
          <p:cNvPr id="8" name="TextBox 7">
            <a:extLst>
              <a:ext uri="{FF2B5EF4-FFF2-40B4-BE49-F238E27FC236}">
                <a16:creationId xmlns:a16="http://schemas.microsoft.com/office/drawing/2014/main" id="{83E00C2D-DD48-300E-15F3-1FF0120C014C}"/>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680820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257425"/>
            <a:ext cx="8236744" cy="19050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4391025"/>
            <a:ext cx="7627144" cy="2362200"/>
          </a:xfrm>
        </p:spPr>
        <p:txBody>
          <a:bodyPr>
            <a:noAutofit/>
          </a:bodyPr>
          <a:lstStyle>
            <a:lvl1pPr marL="0" indent="0">
              <a:buNone/>
              <a:defRPr>
                <a:solidFill>
                  <a:schemeClr val="bg1"/>
                </a:solidFill>
              </a:defRPr>
            </a:lvl1pPr>
          </a:lstStyle>
          <a:p>
            <a:pPr lvl="0"/>
            <a:r>
              <a:rPr lang="en-GB" dirty="0"/>
              <a:t>Click to edit Master text styles</a:t>
            </a:r>
            <a:endParaRPr lang="en-US" dirty="0"/>
          </a:p>
        </p:txBody>
      </p:sp>
    </p:spTree>
    <p:extLst>
      <p:ext uri="{BB962C8B-B14F-4D97-AF65-F5344CB8AC3E}">
        <p14:creationId xmlns:p14="http://schemas.microsoft.com/office/powerpoint/2010/main" val="276510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8526D2-E05B-5647-9170-0757DD04A062}"/>
              </a:ext>
            </a:extLst>
          </p:cNvPr>
          <p:cNvSpPr>
            <a:spLocks noGrp="1"/>
          </p:cNvSpPr>
          <p:nvPr>
            <p:ph type="title" hasCustomPrompt="1"/>
          </p:nvPr>
        </p:nvSpPr>
        <p:spPr>
          <a:xfrm>
            <a:off x="923925" y="2257425"/>
            <a:ext cx="8236744" cy="1905000"/>
          </a:xfrm>
        </p:spPr>
        <p:txBody>
          <a:bodyPr lIns="0" tIns="0" rIns="0" bIns="0" anchor="b">
            <a:noAutofit/>
          </a:bodyPr>
          <a:lstStyle>
            <a:lvl1pPr>
              <a:defRPr sz="5600" b="1" i="0">
                <a:solidFill>
                  <a:schemeClr val="bg1"/>
                </a:solidFill>
                <a:latin typeface="Bebas Neue Bold" panose="020B0000000000000000" pitchFamily="34" charset="0"/>
              </a:defRPr>
            </a:lvl1pPr>
          </a:lstStyle>
          <a:p>
            <a:r>
              <a:rPr lang="en-GB" dirty="0"/>
              <a:t>CLICK TO EDIT MASTER TITLE STYLE</a:t>
            </a:r>
            <a:endParaRPr lang="en-US" dirty="0"/>
          </a:p>
        </p:txBody>
      </p:sp>
      <p:pic>
        <p:nvPicPr>
          <p:cNvPr id="6" name="Picture 5" descr="A picture containing text, clipart&#10;&#10;Description automatically generated">
            <a:extLst>
              <a:ext uri="{FF2B5EF4-FFF2-40B4-BE49-F238E27FC236}">
                <a16:creationId xmlns:a16="http://schemas.microsoft.com/office/drawing/2014/main" id="{DF45DA26-9762-4343-8E5E-F2068155364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23925" y="885825"/>
            <a:ext cx="2654157" cy="762000"/>
          </a:xfrm>
          <a:prstGeom prst="rect">
            <a:avLst/>
          </a:prstGeom>
        </p:spPr>
      </p:pic>
      <p:sp>
        <p:nvSpPr>
          <p:cNvPr id="29" name="Text Placeholder 28">
            <a:extLst>
              <a:ext uri="{FF2B5EF4-FFF2-40B4-BE49-F238E27FC236}">
                <a16:creationId xmlns:a16="http://schemas.microsoft.com/office/drawing/2014/main" id="{5B48771F-B3A5-A147-9FE7-41377B7EF48D}"/>
              </a:ext>
            </a:extLst>
          </p:cNvPr>
          <p:cNvSpPr>
            <a:spLocks noGrp="1"/>
          </p:cNvSpPr>
          <p:nvPr>
            <p:ph type="body" sz="quarter" idx="10"/>
          </p:nvPr>
        </p:nvSpPr>
        <p:spPr>
          <a:xfrm>
            <a:off x="923925" y="4391025"/>
            <a:ext cx="7627144" cy="2362200"/>
          </a:xfrm>
        </p:spPr>
        <p:txBody>
          <a:bodyPr>
            <a:noAutofit/>
          </a:bodyPr>
          <a:lstStyle>
            <a:lvl1pPr marL="0" indent="0">
              <a:buNone/>
              <a:defRPr>
                <a:solidFill>
                  <a:schemeClr val="bg1"/>
                </a:solidFill>
              </a:defRPr>
            </a:lvl1pPr>
          </a:lstStyle>
          <a:p>
            <a:pPr lvl="0"/>
            <a:r>
              <a:rPr lang="en-GB" dirty="0"/>
              <a:t>Click to edit Master text styles</a:t>
            </a:r>
            <a:endParaRPr lang="en-US" dirty="0"/>
          </a:p>
        </p:txBody>
      </p:sp>
    </p:spTree>
    <p:extLst>
      <p:ext uri="{BB962C8B-B14F-4D97-AF65-F5344CB8AC3E}">
        <p14:creationId xmlns:p14="http://schemas.microsoft.com/office/powerpoint/2010/main" val="913491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9C18D-CD4A-47AD-A44F-5B26A0CC8E61}"/>
              </a:ext>
            </a:extLst>
          </p:cNvPr>
          <p:cNvSpPr>
            <a:spLocks noGrp="1"/>
          </p:cNvSpPr>
          <p:nvPr>
            <p:ph type="title" hasCustomPrompt="1"/>
          </p:nvPr>
        </p:nvSpPr>
        <p:spPr/>
        <p:txBody>
          <a:bodyPr/>
          <a:lstStyle>
            <a:lvl1pPr>
              <a:defRPr>
                <a:solidFill>
                  <a:schemeClr val="bg1"/>
                </a:solidFill>
              </a:defRPr>
            </a:lvl1pPr>
          </a:lstStyle>
          <a:p>
            <a:r>
              <a:rPr lang="en-US" dirty="0"/>
              <a:t>CLICK TO EDIT MASTER TITLE STYLE</a:t>
            </a:r>
            <a:endParaRPr lang="en-IN" dirty="0"/>
          </a:p>
        </p:txBody>
      </p:sp>
      <p:sp>
        <p:nvSpPr>
          <p:cNvPr id="3" name="Content Placeholder 2">
            <a:extLst>
              <a:ext uri="{FF2B5EF4-FFF2-40B4-BE49-F238E27FC236}">
                <a16:creationId xmlns:a16="http://schemas.microsoft.com/office/drawing/2014/main" id="{D341D6DB-9F16-442E-B1B5-84D2118BD680}"/>
              </a:ext>
            </a:extLst>
          </p:cNvPr>
          <p:cNvSpPr>
            <a:spLocks noGrp="1"/>
          </p:cNvSpPr>
          <p:nvPr>
            <p:ph idx="1"/>
          </p:nvPr>
        </p:nvSpPr>
        <p:spPr/>
        <p:txBody>
          <a:bodyPr>
            <a:no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15BAEB77-FCAD-48CC-A19D-857444746CD0}"/>
              </a:ext>
            </a:extLst>
          </p:cNvPr>
          <p:cNvSpPr>
            <a:spLocks noGrp="1"/>
          </p:cNvSpPr>
          <p:nvPr>
            <p:ph type="dt" sz="half" idx="10"/>
          </p:nvPr>
        </p:nvSpPr>
        <p:spPr/>
        <p:txBody>
          <a:bodyPr/>
          <a:lstStyle>
            <a:lvl1pPr>
              <a:defRPr>
                <a:solidFill>
                  <a:schemeClr val="bg1"/>
                </a:solidFill>
              </a:defRPr>
            </a:lvl1pPr>
          </a:lstStyle>
          <a:p>
            <a:fld id="{88D41D6C-A2E4-4A61-871A-4856FC7CADFC}" type="datetimeFigureOut">
              <a:rPr lang="en-IN" smtClean="0"/>
              <a:pPr/>
              <a:t>05-03-2026</a:t>
            </a:fld>
            <a:endParaRPr lang="en-IN" dirty="0"/>
          </a:p>
        </p:txBody>
      </p:sp>
      <p:sp>
        <p:nvSpPr>
          <p:cNvPr id="5" name="Footer Placeholder 4">
            <a:extLst>
              <a:ext uri="{FF2B5EF4-FFF2-40B4-BE49-F238E27FC236}">
                <a16:creationId xmlns:a16="http://schemas.microsoft.com/office/drawing/2014/main" id="{4471CF52-99DA-4CDA-B588-A460214A1313}"/>
              </a:ext>
            </a:extLst>
          </p:cNvPr>
          <p:cNvSpPr>
            <a:spLocks noGrp="1"/>
          </p:cNvSpPr>
          <p:nvPr>
            <p:ph type="ftr" sz="quarter" idx="11"/>
          </p:nvPr>
        </p:nvSpPr>
        <p:spPr>
          <a:xfrm>
            <a:off x="4452938" y="7010400"/>
            <a:ext cx="4538662" cy="401638"/>
          </a:xfrm>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rgbClr val="000619"/>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N"/>
          </a:p>
        </p:txBody>
      </p:sp>
      <p:sp>
        <p:nvSpPr>
          <p:cNvPr id="6" name="Slide Number Placeholder 5">
            <a:extLst>
              <a:ext uri="{FF2B5EF4-FFF2-40B4-BE49-F238E27FC236}">
                <a16:creationId xmlns:a16="http://schemas.microsoft.com/office/drawing/2014/main" id="{66B386F4-5E65-4A1B-8753-F6C60221D47F}"/>
              </a:ext>
            </a:extLst>
          </p:cNvPr>
          <p:cNvSpPr>
            <a:spLocks noGrp="1"/>
          </p:cNvSpPr>
          <p:nvPr>
            <p:ph type="sldNum" sz="quarter" idx="12"/>
          </p:nvPr>
        </p:nvSpPr>
        <p:spPr/>
        <p:txBody>
          <a:bodyPr/>
          <a:lstStyle>
            <a:lvl1pPr>
              <a:defRPr>
                <a:solidFill>
                  <a:schemeClr val="bg1"/>
                </a:solidFill>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1826D4B5-824D-DB43-ABB3-4232C82C5996}"/>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Tree>
    <p:extLst>
      <p:ext uri="{BB962C8B-B14F-4D97-AF65-F5344CB8AC3E}">
        <p14:creationId xmlns:p14="http://schemas.microsoft.com/office/powerpoint/2010/main" val="197731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7AF114-EE46-447C-8E2C-0C027339C3DB}"/>
              </a:ext>
            </a:extLst>
          </p:cNvPr>
          <p:cNvSpPr>
            <a:spLocks noGrp="1"/>
          </p:cNvSpPr>
          <p:nvPr>
            <p:ph type="title"/>
          </p:nvPr>
        </p:nvSpPr>
        <p:spPr>
          <a:xfrm>
            <a:off x="923925" y="403225"/>
            <a:ext cx="11596688" cy="1460500"/>
          </a:xfrm>
          <a:prstGeom prst="rect">
            <a:avLst/>
          </a:prstGeom>
        </p:spPr>
        <p:txBody>
          <a:bodyPr vert="horz" lIns="0" tIns="0" rIns="0" bIns="0" rtlCol="0" anchor="ctr">
            <a:noAutofit/>
          </a:bodyPr>
          <a:lstStyle/>
          <a:p>
            <a:r>
              <a:rPr lang="en-US" dirty="0"/>
              <a:t>CLICK TO EDIT MASTER TITLE STYLE</a:t>
            </a:r>
            <a:endParaRPr lang="en-IN" dirty="0"/>
          </a:p>
        </p:txBody>
      </p:sp>
      <p:sp>
        <p:nvSpPr>
          <p:cNvPr id="3" name="Text Placeholder 2">
            <a:extLst>
              <a:ext uri="{FF2B5EF4-FFF2-40B4-BE49-F238E27FC236}">
                <a16:creationId xmlns:a16="http://schemas.microsoft.com/office/drawing/2014/main" id="{CA499753-B4C9-45BB-8715-79CC03B27B40}"/>
              </a:ext>
            </a:extLst>
          </p:cNvPr>
          <p:cNvSpPr>
            <a:spLocks noGrp="1"/>
          </p:cNvSpPr>
          <p:nvPr>
            <p:ph type="body" idx="1"/>
          </p:nvPr>
        </p:nvSpPr>
        <p:spPr>
          <a:xfrm>
            <a:off x="923925" y="2012950"/>
            <a:ext cx="11596688" cy="479901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Date Placeholder 3">
            <a:extLst>
              <a:ext uri="{FF2B5EF4-FFF2-40B4-BE49-F238E27FC236}">
                <a16:creationId xmlns:a16="http://schemas.microsoft.com/office/drawing/2014/main" id="{D1E5DF68-AD14-4BED-9E65-7DEC9D177FD6}"/>
              </a:ext>
            </a:extLst>
          </p:cNvPr>
          <p:cNvSpPr>
            <a:spLocks noGrp="1"/>
          </p:cNvSpPr>
          <p:nvPr>
            <p:ph type="dt" sz="half" idx="2"/>
          </p:nvPr>
        </p:nvSpPr>
        <p:spPr>
          <a:xfrm>
            <a:off x="5209381" y="7010400"/>
            <a:ext cx="3025775" cy="401638"/>
          </a:xfrm>
          <a:prstGeom prst="rect">
            <a:avLst/>
          </a:prstGeom>
        </p:spPr>
        <p:txBody>
          <a:bodyPr vert="horz" lIns="91440" tIns="45720" rIns="91440" bIns="45720" rtlCol="0" anchor="ctr"/>
          <a:lstStyle>
            <a:lvl1pPr algn="ctr">
              <a:defRPr sz="900">
                <a:solidFill>
                  <a:srgbClr val="000619"/>
                </a:solidFill>
                <a:latin typeface="Open Sans" panose="020B0606030504020204" pitchFamily="34" charset="0"/>
                <a:ea typeface="Open Sans" panose="020B0606030504020204" pitchFamily="34" charset="0"/>
                <a:cs typeface="Open Sans" panose="020B0606030504020204" pitchFamily="34" charset="0"/>
              </a:defRPr>
            </a:lvl1pPr>
          </a:lstStyle>
          <a:p>
            <a:fld id="{88D41D6C-A2E4-4A61-871A-4856FC7CADFC}" type="datetimeFigureOut">
              <a:rPr lang="en-IN" smtClean="0"/>
              <a:pPr/>
              <a:t>05-03-2026</a:t>
            </a:fld>
            <a:endParaRPr lang="en-IN" dirty="0"/>
          </a:p>
        </p:txBody>
      </p:sp>
      <p:sp>
        <p:nvSpPr>
          <p:cNvPr id="6" name="Slide Number Placeholder 5">
            <a:extLst>
              <a:ext uri="{FF2B5EF4-FFF2-40B4-BE49-F238E27FC236}">
                <a16:creationId xmlns:a16="http://schemas.microsoft.com/office/drawing/2014/main" id="{329C7511-48BF-432D-BBD7-35A839D8267D}"/>
              </a:ext>
            </a:extLst>
          </p:cNvPr>
          <p:cNvSpPr>
            <a:spLocks noGrp="1"/>
          </p:cNvSpPr>
          <p:nvPr>
            <p:ph type="sldNum" sz="quarter" idx="4"/>
          </p:nvPr>
        </p:nvSpPr>
        <p:spPr>
          <a:xfrm>
            <a:off x="9494838" y="7010400"/>
            <a:ext cx="3025775" cy="401638"/>
          </a:xfrm>
          <a:prstGeom prst="rect">
            <a:avLst/>
          </a:prstGeom>
        </p:spPr>
        <p:txBody>
          <a:bodyPr vert="horz" lIns="91440" tIns="45720" rIns="91440" bIns="45720" rtlCol="0" anchor="ctr"/>
          <a:lstStyle>
            <a:lvl1pPr algn="r">
              <a:defRPr sz="900">
                <a:solidFill>
                  <a:srgbClr val="000619"/>
                </a:solidFill>
                <a:latin typeface="Open Sans" panose="020B0606030504020204" pitchFamily="34" charset="0"/>
                <a:ea typeface="Open Sans" panose="020B0606030504020204" pitchFamily="34" charset="0"/>
                <a:cs typeface="Open Sans" panose="020B0606030504020204" pitchFamily="34" charset="0"/>
              </a:defRPr>
            </a:lvl1pPr>
          </a:lstStyle>
          <a:p>
            <a:fld id="{D8FDEA68-ED54-49F5-A150-7A31995A6062}" type="slidenum">
              <a:rPr lang="en-IN" smtClean="0"/>
              <a:pPr/>
              <a:t>‹#›</a:t>
            </a:fld>
            <a:endParaRPr lang="en-IN"/>
          </a:p>
        </p:txBody>
      </p:sp>
      <p:pic>
        <p:nvPicPr>
          <p:cNvPr id="7" name="Picture 6">
            <a:extLst>
              <a:ext uri="{FF2B5EF4-FFF2-40B4-BE49-F238E27FC236}">
                <a16:creationId xmlns:a16="http://schemas.microsoft.com/office/drawing/2014/main" id="{B96DEFD2-8EC9-5E91-C066-99788FE27EA1}"/>
              </a:ext>
            </a:extLst>
          </p:cNvPr>
          <p:cNvPicPr>
            <a:picLocks noChangeAspect="1"/>
          </p:cNvPicPr>
          <p:nvPr userDrawn="1"/>
        </p:nvPicPr>
        <p:blipFill>
          <a:blip r:embed="rId26" cstate="print">
            <a:extLst>
              <a:ext uri="{28A0092B-C50C-407E-A947-70E740481C1C}">
                <a14:useLocalDpi xmlns:a14="http://schemas.microsoft.com/office/drawing/2010/main" val="0"/>
              </a:ext>
            </a:extLst>
          </a:blip>
          <a:srcRect/>
          <a:stretch/>
        </p:blipFill>
        <p:spPr>
          <a:xfrm>
            <a:off x="12888695" y="7010400"/>
            <a:ext cx="305984" cy="312860"/>
          </a:xfrm>
          <a:prstGeom prst="rect">
            <a:avLst/>
          </a:prstGeom>
        </p:spPr>
      </p:pic>
      <p:sp>
        <p:nvSpPr>
          <p:cNvPr id="8" name="TextBox 7">
            <a:extLst>
              <a:ext uri="{FF2B5EF4-FFF2-40B4-BE49-F238E27FC236}">
                <a16:creationId xmlns:a16="http://schemas.microsoft.com/office/drawing/2014/main" id="{D05DDDDF-55B9-07E1-9586-D9B9EF998B9E}"/>
              </a:ext>
            </a:extLst>
          </p:cNvPr>
          <p:cNvSpPr txBox="1"/>
          <p:nvPr userDrawn="1"/>
        </p:nvSpPr>
        <p:spPr>
          <a:xfrm>
            <a:off x="923925" y="7134275"/>
            <a:ext cx="1065997" cy="153888"/>
          </a:xfrm>
          <a:prstGeom prst="rect">
            <a:avLst/>
          </a:prstGeom>
          <a:noFill/>
        </p:spPr>
        <p:txBody>
          <a:bodyPr wrap="none" lIns="0" tIns="0" rIns="0" bIns="0" rtlCol="0">
            <a:spAutoFit/>
          </a:bodyPr>
          <a:lstStyle/>
          <a:p>
            <a:r>
              <a:rPr lang="en-US"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detegoglobal.com</a:t>
            </a:r>
            <a:endPar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 name="TextBox 8">
            <a:extLst>
              <a:ext uri="{FF2B5EF4-FFF2-40B4-BE49-F238E27FC236}">
                <a16:creationId xmlns:a16="http://schemas.microsoft.com/office/drawing/2014/main" id="{F8F951F2-835C-2B09-8718-F2B23C0FE75B}"/>
              </a:ext>
            </a:extLst>
          </p:cNvPr>
          <p:cNvSpPr txBox="1"/>
          <p:nvPr userDrawn="1">
            <p:extLst>
              <p:ext uri="{1162E1C5-73C7-4A58-AE30-91384D911F3F}">
                <p184:classification xmlns:p184="http://schemas.microsoft.com/office/powerpoint/2018/4/main" val="hdr"/>
              </p:ext>
            </p:extLst>
          </p:nvPr>
        </p:nvSpPr>
        <p:spPr>
          <a:xfrm>
            <a:off x="11693525" y="63500"/>
            <a:ext cx="1712913" cy="152400"/>
          </a:xfrm>
          <a:prstGeom prst="rect">
            <a:avLst/>
          </a:prstGeom>
        </p:spPr>
        <p:txBody>
          <a:bodyPr horzOverflow="overflow" lIns="0" tIns="0" rIns="0" bIns="0">
            <a:spAutoFit/>
          </a:bodyPr>
          <a:lstStyle/>
          <a:p>
            <a:pPr algn="l"/>
            <a:r>
              <a:rPr lang="en-US" sz="1000">
                <a:solidFill>
                  <a:srgbClr val="000000">
                    <a:alpha val="50000"/>
                  </a:srgbClr>
                </a:solidFill>
                <a:latin typeface="Aptos" panose="020B0004020202020204" pitchFamily="34" charset="0"/>
              </a:rPr>
              <a:t>INTERNAL USE - Detego Global</a:t>
            </a:r>
          </a:p>
        </p:txBody>
      </p:sp>
    </p:spTree>
    <p:extLst>
      <p:ext uri="{BB962C8B-B14F-4D97-AF65-F5344CB8AC3E}">
        <p14:creationId xmlns:p14="http://schemas.microsoft.com/office/powerpoint/2010/main" val="2431762275"/>
      </p:ext>
    </p:extLst>
  </p:cSld>
  <p:clrMap bg1="lt1" tx1="dk1" bg2="lt2" tx2="dk2" accent1="accent1" accent2="accent2" accent3="accent3" accent4="accent4" accent5="accent5" accent6="accent6" hlink="hlink" folHlink="folHlink"/>
  <p:sldLayoutIdLst>
    <p:sldLayoutId id="2147483680" r:id="rId1"/>
    <p:sldLayoutId id="2147483709" r:id="rId2"/>
    <p:sldLayoutId id="2147483710" r:id="rId3"/>
    <p:sldLayoutId id="2147483712" r:id="rId4"/>
    <p:sldLayoutId id="2147483713" r:id="rId5"/>
    <p:sldLayoutId id="2147483683" r:id="rId6"/>
    <p:sldLayoutId id="2147483701" r:id="rId7"/>
    <p:sldLayoutId id="2147483702" r:id="rId8"/>
    <p:sldLayoutId id="2147483699" r:id="rId9"/>
    <p:sldLayoutId id="2147483705" r:id="rId10"/>
    <p:sldLayoutId id="2147483706" r:id="rId11"/>
    <p:sldLayoutId id="2147483704" r:id="rId12"/>
    <p:sldLayoutId id="2147483684" r:id="rId13"/>
    <p:sldLayoutId id="2147483685" r:id="rId14"/>
    <p:sldLayoutId id="2147483693" r:id="rId15"/>
    <p:sldLayoutId id="2147483686" r:id="rId16"/>
    <p:sldLayoutId id="2147483707" r:id="rId17"/>
    <p:sldLayoutId id="2147483687" r:id="rId18"/>
    <p:sldLayoutId id="2147483688" r:id="rId19"/>
    <p:sldLayoutId id="2147483689" r:id="rId20"/>
    <p:sldLayoutId id="2147483690" r:id="rId21"/>
    <p:sldLayoutId id="2147483691" r:id="rId22"/>
    <p:sldLayoutId id="2147483692" r:id="rId23"/>
  </p:sldLayoutIdLst>
  <p:txStyles>
    <p:titleStyle>
      <a:lvl1pPr algn="l" defTabSz="914400" rtl="0" eaLnBrk="1" latinLnBrk="0" hangingPunct="1">
        <a:lnSpc>
          <a:spcPct val="90000"/>
        </a:lnSpc>
        <a:spcBef>
          <a:spcPct val="0"/>
        </a:spcBef>
        <a:buNone/>
        <a:defRPr sz="5200" b="1" i="0" kern="1200" spc="0">
          <a:solidFill>
            <a:srgbClr val="27AAE1"/>
          </a:solidFill>
          <a:latin typeface="Bebas Neue Bold" panose="020B0000000000000000" pitchFamily="34" charset="0"/>
          <a:ea typeface="Open Sans Extrabold" panose="020B0606030504020204" pitchFamily="34" charset="0"/>
          <a:cs typeface="Open Sans Extrabold" panose="020B0606030504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rgbClr val="000619"/>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68.png"/><Relationship Id="rId4" Type="http://schemas.openxmlformats.org/officeDocument/2006/relationships/image" Target="../media/image67.png"/></Relationships>
</file>

<file path=ppt/slides/_rels/slide1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70.png"/></Relationships>
</file>

<file path=ppt/slides/_rels/slide1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72.png"/></Relationships>
</file>

<file path=ppt/slides/_rels/slide1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74.png"/></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1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79.png"/></Relationships>
</file>

<file path=ppt/slides/_rels/slide1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7.jpg"/><Relationship Id="rId1" Type="http://schemas.openxmlformats.org/officeDocument/2006/relationships/slideLayout" Target="../slideLayouts/slideLayout16.xml"/><Relationship Id="rId4" Type="http://schemas.openxmlformats.org/officeDocument/2006/relationships/image" Target="../media/image81.png"/></Relationships>
</file>

<file path=ppt/slides/_rels/slide1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7.jp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7.jpg"/><Relationship Id="rId1" Type="http://schemas.openxmlformats.org/officeDocument/2006/relationships/slideLayout" Target="../slideLayouts/slideLayout16.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5.xml.rels><?xml version="1.0" encoding="UTF-8" standalone="yes"?>
<Relationships xmlns="http://schemas.openxmlformats.org/package/2006/relationships"><Relationship Id="rId13" Type="http://schemas.openxmlformats.org/officeDocument/2006/relationships/image" Target="../media/image33.jpg"/><Relationship Id="rId18" Type="http://schemas.openxmlformats.org/officeDocument/2006/relationships/image" Target="../media/image38.png"/><Relationship Id="rId26" Type="http://schemas.openxmlformats.org/officeDocument/2006/relationships/image" Target="../media/image46.png"/><Relationship Id="rId21" Type="http://schemas.openxmlformats.org/officeDocument/2006/relationships/image" Target="../media/image41.png"/><Relationship Id="rId34" Type="http://schemas.openxmlformats.org/officeDocument/2006/relationships/image" Target="../media/image54.png"/><Relationship Id="rId7" Type="http://schemas.openxmlformats.org/officeDocument/2006/relationships/image" Target="../media/image27.png"/><Relationship Id="rId12" Type="http://schemas.openxmlformats.org/officeDocument/2006/relationships/image" Target="../media/image32.png"/><Relationship Id="rId17" Type="http://schemas.openxmlformats.org/officeDocument/2006/relationships/image" Target="../media/image37.png"/><Relationship Id="rId25" Type="http://schemas.openxmlformats.org/officeDocument/2006/relationships/image" Target="../media/image45.png"/><Relationship Id="rId33" Type="http://schemas.openxmlformats.org/officeDocument/2006/relationships/image" Target="../media/image53.png"/><Relationship Id="rId2" Type="http://schemas.openxmlformats.org/officeDocument/2006/relationships/notesSlide" Target="../notesSlides/notesSlide1.xml"/><Relationship Id="rId16" Type="http://schemas.openxmlformats.org/officeDocument/2006/relationships/image" Target="../media/image36.png"/><Relationship Id="rId20" Type="http://schemas.openxmlformats.org/officeDocument/2006/relationships/image" Target="../media/image40.png"/><Relationship Id="rId29" Type="http://schemas.openxmlformats.org/officeDocument/2006/relationships/image" Target="../media/image49.png"/><Relationship Id="rId1" Type="http://schemas.openxmlformats.org/officeDocument/2006/relationships/slideLayout" Target="../slideLayouts/slideLayout16.xml"/><Relationship Id="rId6" Type="http://schemas.openxmlformats.org/officeDocument/2006/relationships/image" Target="../media/image26.png"/><Relationship Id="rId11" Type="http://schemas.openxmlformats.org/officeDocument/2006/relationships/image" Target="../media/image31.jpg"/><Relationship Id="rId24" Type="http://schemas.openxmlformats.org/officeDocument/2006/relationships/image" Target="../media/image44.png"/><Relationship Id="rId32" Type="http://schemas.openxmlformats.org/officeDocument/2006/relationships/image" Target="../media/image52.png"/><Relationship Id="rId37" Type="http://schemas.openxmlformats.org/officeDocument/2006/relationships/image" Target="../media/image57.png"/><Relationship Id="rId5" Type="http://schemas.openxmlformats.org/officeDocument/2006/relationships/image" Target="../media/image25.png"/><Relationship Id="rId15" Type="http://schemas.openxmlformats.org/officeDocument/2006/relationships/image" Target="../media/image35.png"/><Relationship Id="rId23" Type="http://schemas.openxmlformats.org/officeDocument/2006/relationships/image" Target="../media/image43.png"/><Relationship Id="rId28" Type="http://schemas.openxmlformats.org/officeDocument/2006/relationships/image" Target="../media/image48.png"/><Relationship Id="rId36" Type="http://schemas.openxmlformats.org/officeDocument/2006/relationships/image" Target="../media/image56.png"/><Relationship Id="rId10" Type="http://schemas.openxmlformats.org/officeDocument/2006/relationships/image" Target="../media/image30.png"/><Relationship Id="rId19" Type="http://schemas.openxmlformats.org/officeDocument/2006/relationships/image" Target="../media/image39.png"/><Relationship Id="rId31" Type="http://schemas.openxmlformats.org/officeDocument/2006/relationships/image" Target="../media/image51.png"/><Relationship Id="rId4" Type="http://schemas.openxmlformats.org/officeDocument/2006/relationships/image" Target="../media/image24.png"/><Relationship Id="rId9" Type="http://schemas.openxmlformats.org/officeDocument/2006/relationships/image" Target="../media/image29.png"/><Relationship Id="rId14" Type="http://schemas.openxmlformats.org/officeDocument/2006/relationships/image" Target="../media/image34.png"/><Relationship Id="rId22" Type="http://schemas.openxmlformats.org/officeDocument/2006/relationships/image" Target="../media/image42.png"/><Relationship Id="rId27" Type="http://schemas.openxmlformats.org/officeDocument/2006/relationships/image" Target="../media/image47.png"/><Relationship Id="rId30" Type="http://schemas.openxmlformats.org/officeDocument/2006/relationships/image" Target="../media/image50.png"/><Relationship Id="rId35" Type="http://schemas.openxmlformats.org/officeDocument/2006/relationships/image" Target="../media/image55.png"/><Relationship Id="rId8" Type="http://schemas.openxmlformats.org/officeDocument/2006/relationships/image" Target="../media/image28.png"/><Relationship Id="rId3" Type="http://schemas.openxmlformats.org/officeDocument/2006/relationships/image" Target="../media/image17.jpg"/></Relationships>
</file>

<file path=ppt/slides/_rels/slide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207DF-7DCC-A442-9FCA-910E618F8DAC}"/>
              </a:ext>
            </a:extLst>
          </p:cNvPr>
          <p:cNvSpPr>
            <a:spLocks noGrp="1"/>
          </p:cNvSpPr>
          <p:nvPr>
            <p:ph type="title"/>
          </p:nvPr>
        </p:nvSpPr>
        <p:spPr>
          <a:xfrm>
            <a:off x="923925" y="1038225"/>
            <a:ext cx="7627144" cy="2209800"/>
          </a:xfrm>
        </p:spPr>
        <p:txBody>
          <a:bodyPr>
            <a:normAutofit/>
          </a:bodyPr>
          <a:lstStyle/>
          <a:p>
            <a:r>
              <a:rPr lang="pt-BR" sz="6600" b="0" dirty="0">
                <a:latin typeface="Bebas Neue" panose="020B0606020202050201" pitchFamily="34" charset="0"/>
              </a:rPr>
              <a:t>PLATAFORMA UNIFICADA DE INVESTIGAÇÕES DIGITAIS</a:t>
            </a:r>
            <a:endParaRPr lang="en-GB" sz="6600" b="0" noProof="0" dirty="0">
              <a:latin typeface="Bebas Neue" panose="020B0606020202050201" pitchFamily="34" charset="0"/>
            </a:endParaRPr>
          </a:p>
        </p:txBody>
      </p:sp>
      <p:sp>
        <p:nvSpPr>
          <p:cNvPr id="3" name="Text Placeholder 2">
            <a:extLst>
              <a:ext uri="{FF2B5EF4-FFF2-40B4-BE49-F238E27FC236}">
                <a16:creationId xmlns:a16="http://schemas.microsoft.com/office/drawing/2014/main" id="{8CC8A310-6C24-634F-AE76-7D14D4A6C7DF}"/>
              </a:ext>
            </a:extLst>
          </p:cNvPr>
          <p:cNvSpPr>
            <a:spLocks noGrp="1"/>
          </p:cNvSpPr>
          <p:nvPr>
            <p:ph type="body" sz="quarter" idx="10"/>
          </p:nvPr>
        </p:nvSpPr>
        <p:spPr>
          <a:xfrm>
            <a:off x="923925" y="3248025"/>
            <a:ext cx="5798344" cy="1066800"/>
          </a:xfrm>
        </p:spPr>
        <p:txBody>
          <a:bodyPr>
            <a:noAutofit/>
          </a:bodyPr>
          <a:lstStyle/>
          <a:p>
            <a:r>
              <a:rPr lang="en-GB" sz="2600" dirty="0">
                <a:solidFill>
                  <a:srgbClr val="43A4DD"/>
                </a:solidFill>
                <a:latin typeface="Bebas Neue Bold" panose="020B0000000000000000" pitchFamily="34" charset="0"/>
                <a:ea typeface="Open Sans" panose="020B0606030504020204" pitchFamily="34" charset="0"/>
                <a:cs typeface="Open Sans" panose="020B0606030504020204" pitchFamily="34" charset="0"/>
              </a:rPr>
              <a:t>IDENTIFICAR. EXTRAIR. ANALISAR. RELATAR.</a:t>
            </a:r>
          </a:p>
          <a:p>
            <a:r>
              <a:rPr lang="pt-BR" dirty="0"/>
              <a:t>Visão geral do produto e da empresa</a:t>
            </a:r>
            <a:endParaRPr lang="en-GB" noProof="0" dirty="0"/>
          </a:p>
        </p:txBody>
      </p:sp>
    </p:spTree>
    <p:extLst>
      <p:ext uri="{BB962C8B-B14F-4D97-AF65-F5344CB8AC3E}">
        <p14:creationId xmlns:p14="http://schemas.microsoft.com/office/powerpoint/2010/main" val="3874555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9C531E-2963-8AE7-63E5-EFC72124FA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1469" y="408213"/>
            <a:ext cx="6858000" cy="1163412"/>
          </a:xfrm>
          <a:prstGeom prst="rect">
            <a:avLst/>
          </a:prstGeom>
        </p:spPr>
      </p:pic>
      <p:sp>
        <p:nvSpPr>
          <p:cNvPr id="22" name="object 13">
            <a:extLst>
              <a:ext uri="{FF2B5EF4-FFF2-40B4-BE49-F238E27FC236}">
                <a16:creationId xmlns:a16="http://schemas.microsoft.com/office/drawing/2014/main" id="{97311A3F-6766-D84D-B0ED-A9F14FB61044}"/>
              </a:ext>
            </a:extLst>
          </p:cNvPr>
          <p:cNvSpPr txBox="1"/>
          <p:nvPr/>
        </p:nvSpPr>
        <p:spPr>
          <a:xfrm>
            <a:off x="881999" y="1800000"/>
            <a:ext cx="6830869" cy="5072413"/>
          </a:xfrm>
          <a:prstGeom prst="rect">
            <a:avLst/>
          </a:prstGeom>
        </p:spPr>
        <p:txBody>
          <a:bodyPr vert="horz" wrap="square" lIns="0" tIns="27939" rIns="0" bIns="0" rtlCol="0">
            <a:spAutoFit/>
          </a:bodyPr>
          <a:lstStyle/>
          <a:p>
            <a:pPr>
              <a:lnSpc>
                <a:spcPct val="107000"/>
              </a:lnSpc>
              <a:spcAft>
                <a:spcPts val="800"/>
              </a:spcAft>
            </a:pPr>
            <a:r>
              <a:rPr lang="pt-BR"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AQUISIÇÃO DE DADOS CONTÍNUA DE MILHARES DE TELEFONES CELULARES E DE UMA AMPLA VARIEDADE DE DISPOSITIVOS INTELIGENTES E APLICATIVOS</a:t>
            </a:r>
          </a:p>
          <a:p>
            <a:pPr>
              <a:lnSpc>
                <a:spcPct val="107000"/>
              </a:lnSpc>
              <a:spcAft>
                <a:spcPts val="800"/>
              </a:spcAft>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Detego MD combina a capacidade líder de extração e descriptografia de dados da GMDSOFT com os robustos recursos de análise, automação e geração de relatórios do Detego Analyse AI+. O Detego MD permite que os usuários protejam e analisem forensemente dados de dezenas de milhares de telefones (incluindo celulares de marca e sem marca, smartphones e feature phones), mais de 2.000 aplicativos, placas JTAG, cartões SIM, drones e dispositivos inteligentes habilitados para IoT.</a:t>
            </a:r>
            <a:b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br>
            <a:endPar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Acesse e adquira facilmente dados de milhares de dispositivos móveis executando Android, Apple iOS, Windows, Blackberry OS, Tizen OS e outros</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Escolha entre uma variedade de opções de extração, incluindo extrações físicas e lógicas, bootloader, Android Debug Bridge (ADB), bypass, backups e outras</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Aproveite o suporte para iOS, incluindo descriptografia de arquivos de backup e extração do keychain</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Garanta maior privacidade e melhor conformidade realizando extrações seletivas de partições, arquivos, categorias e aplicativos</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Extraia e analise dados de dispositivos sem marca e celulares descartáveis (burner phones)</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Utilize MD-READER / MD-BOX para realizar extrações chip-off e JTAG</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Extraia e analise dados de drones, incluindo DJI (Phantom, Mavic), Parrot e PixHawk</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Proteja forensemente e analise dados de mais de 2.000 aplicativos de redes sociais, navegação, saúde, estilo de vida, serviços bancários e mensagens (incluindo WhatsApp, Telegram, Facebook Messenger, WeChat, Snapchat, Line, Signal, KakaoTalk e outros)</a:t>
            </a:r>
            <a:endPar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5" name="Picture 4">
            <a:extLst>
              <a:ext uri="{FF2B5EF4-FFF2-40B4-BE49-F238E27FC236}">
                <a16:creationId xmlns:a16="http://schemas.microsoft.com/office/drawing/2014/main" id="{6D5A491D-887F-26F9-847E-B870C4F97D4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65269" y="2880000"/>
            <a:ext cx="4443185" cy="2362200"/>
          </a:xfrm>
          <a:prstGeom prst="rect">
            <a:avLst/>
          </a:prstGeom>
        </p:spPr>
      </p:pic>
      <p:sp>
        <p:nvSpPr>
          <p:cNvPr id="2" name="TextBox 1">
            <a:extLst>
              <a:ext uri="{FF2B5EF4-FFF2-40B4-BE49-F238E27FC236}">
                <a16:creationId xmlns:a16="http://schemas.microsoft.com/office/drawing/2014/main" id="{75FB7154-C554-1908-A5DD-40186FBF0EFC}"/>
              </a:ext>
            </a:extLst>
          </p:cNvPr>
          <p:cNvSpPr txBox="1"/>
          <p:nvPr/>
        </p:nvSpPr>
        <p:spPr>
          <a:xfrm>
            <a:off x="7853985" y="1724025"/>
            <a:ext cx="4937340" cy="1015663"/>
          </a:xfrm>
          <a:prstGeom prst="rect">
            <a:avLst/>
          </a:prstGeom>
          <a:noFill/>
        </p:spPr>
        <p:txBody>
          <a:bodyPr wrap="square">
            <a:spAutoFit/>
          </a:bodyPr>
          <a:lstStyle/>
          <a:p>
            <a:pPr algn="ctr"/>
            <a:r>
              <a:rPr lang="pt-BR" sz="2000" dirty="0">
                <a:solidFill>
                  <a:srgbClr val="43A4DD"/>
                </a:solidFill>
                <a:latin typeface="Open Sans" panose="020B0606030504020204" pitchFamily="34" charset="0"/>
              </a:rPr>
              <a:t>EXTRAÇÃO RÁPIDA DE DADOS DE TELEFONES CELULARES, DISPOSITIVOS INTELIGENTES E MUITO MAI</a:t>
            </a:r>
          </a:p>
        </p:txBody>
      </p:sp>
    </p:spTree>
    <p:extLst>
      <p:ext uri="{BB962C8B-B14F-4D97-AF65-F5344CB8AC3E}">
        <p14:creationId xmlns:p14="http://schemas.microsoft.com/office/powerpoint/2010/main" val="214323944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BDF2199-CD52-F7FE-CB40-AF1522CE61E5}"/>
              </a:ext>
            </a:extLst>
          </p:cNvPr>
          <p:cNvPicPr>
            <a:picLocks noChangeAspect="1"/>
          </p:cNvPicPr>
          <p:nvPr/>
        </p:nvPicPr>
        <p:blipFill>
          <a:blip r:embed="rId3" cstate="print">
            <a:extLst>
              <a:ext uri="{28A0092B-C50C-407E-A947-70E740481C1C}">
                <a14:useLocalDpi xmlns:a14="http://schemas.microsoft.com/office/drawing/2010/main" val="0"/>
              </a:ext>
            </a:extLst>
          </a:blip>
          <a:srcRect l="15038" r="16014"/>
          <a:stretch/>
        </p:blipFill>
        <p:spPr>
          <a:xfrm>
            <a:off x="83612" y="359928"/>
            <a:ext cx="4886057" cy="1202191"/>
          </a:xfrm>
          <a:prstGeom prst="rect">
            <a:avLst/>
          </a:prstGeom>
        </p:spPr>
      </p:pic>
      <p:pic>
        <p:nvPicPr>
          <p:cNvPr id="7" name="Picture 6">
            <a:extLst>
              <a:ext uri="{FF2B5EF4-FFF2-40B4-BE49-F238E27FC236}">
                <a16:creationId xmlns:a16="http://schemas.microsoft.com/office/drawing/2014/main" id="{B48EB308-5979-F756-9BB0-B1E0AF2DB4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12870" y="2771774"/>
            <a:ext cx="4648200" cy="2324101"/>
          </a:xfrm>
          <a:prstGeom prst="rect">
            <a:avLst/>
          </a:prstGeom>
        </p:spPr>
      </p:pic>
      <p:sp>
        <p:nvSpPr>
          <p:cNvPr id="22" name="object 13">
            <a:extLst>
              <a:ext uri="{FF2B5EF4-FFF2-40B4-BE49-F238E27FC236}">
                <a16:creationId xmlns:a16="http://schemas.microsoft.com/office/drawing/2014/main" id="{97311A3F-6766-D84D-B0ED-A9F14FB61044}"/>
              </a:ext>
            </a:extLst>
          </p:cNvPr>
          <p:cNvSpPr txBox="1"/>
          <p:nvPr/>
        </p:nvSpPr>
        <p:spPr>
          <a:xfrm>
            <a:off x="881999" y="1800000"/>
            <a:ext cx="6449869" cy="5169619"/>
          </a:xfrm>
          <a:prstGeom prst="rect">
            <a:avLst/>
          </a:prstGeom>
        </p:spPr>
        <p:txBody>
          <a:bodyPr vert="horz" wrap="square" lIns="0" tIns="27939" rIns="0" bIns="0" rtlCol="0">
            <a:spAutoFit/>
          </a:bodyPr>
          <a:lstStyle/>
          <a:p>
            <a:pPr>
              <a:lnSpc>
                <a:spcPct val="107000"/>
              </a:lnSpc>
              <a:spcAft>
                <a:spcPts val="800"/>
              </a:spcAft>
            </a:pPr>
            <a:r>
              <a:rPr lang="pt-BR"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PERÍCIA DIGITAL MÓVEL RÁPIDA, EM QUALQUER LUGAR</a:t>
            </a:r>
          </a:p>
          <a:p>
            <a:pPr>
              <a:lnSpc>
                <a:spcPct val="107000"/>
              </a:lnSpc>
              <a:spcAft>
                <a:spcPts val="800"/>
              </a:spcAft>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Leve suas investigações no local a um novo nível com o MD-LIVE. Esta solução altamente portátil permite que os usuários acessem rapidamente dados críticos de smartphones e realizem extrações lógicas em qualquer ambiente.</a:t>
            </a:r>
          </a:p>
          <a:p>
            <a:pPr>
              <a:lnSpc>
                <a:spcPct val="107000"/>
              </a:lnSpc>
              <a:spcAft>
                <a:spcPts val="800"/>
              </a:spcAft>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O MD-LIVE permite recuperar mensagens excluídas recentemente e controlar remotamente as telas dos dispositivos. Utilize-o para capturar evidências em tempo real de telefones e tablets e manter as investigações em andamento.</a:t>
            </a:r>
            <a:br>
              <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br>
            <a:endPar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Realize extrações lógicas e acesse informações críticas para investigações em qualquer smartphone</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Concentre-se apenas nos dados relevantes realizando extrações seletivas</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Obtenha controle externo dos dispositivos com espelhamento de tela (screen mirroring) para coletar dados de dispositivos com telas quebradas ou não funcionais</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Analise casos mais rapidamente visualizando os dados da mesma forma que aparecem no dispositivo</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Utilize o Omniviewer integrado para visualizar fotos, vídeos, documentos e outros dados de evidências</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Utilize o recurso Chat Scanner para localizar e analisar textos específicos em conversas de aplicativos de mensagens</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Execute análises de Reconhecimento Óptico de Caracteres (OCR) para identificar dados importantes em gravações de tela</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Use recursos avançados de automação para acelerar as investigações</a:t>
            </a:r>
          </a:p>
          <a:p>
            <a:pPr marL="171450" indent="-171450" fontAlgn="base">
              <a:lnSpc>
                <a:spcPct val="140000"/>
              </a:lnSpc>
              <a:spcBef>
                <a:spcPts val="300"/>
              </a:spcBef>
              <a:spcAft>
                <a:spcPts val="300"/>
              </a:spcAft>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Gere relatórios em múltiplos formatos de arquivo para fornecer documentação para testemunhas especialistas</a:t>
            </a:r>
            <a:endPar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92972EAA-D204-0807-CB07-B12A1C8869F5}"/>
              </a:ext>
            </a:extLst>
          </p:cNvPr>
          <p:cNvSpPr txBox="1"/>
          <p:nvPr/>
        </p:nvSpPr>
        <p:spPr>
          <a:xfrm>
            <a:off x="7865269" y="1800225"/>
            <a:ext cx="4937340" cy="707886"/>
          </a:xfrm>
          <a:prstGeom prst="rect">
            <a:avLst/>
          </a:prstGeom>
          <a:noFill/>
        </p:spPr>
        <p:txBody>
          <a:bodyPr wrap="square">
            <a:spAutoFit/>
          </a:bodyPr>
          <a:lstStyle/>
          <a:p>
            <a:pPr algn="ctr"/>
            <a:r>
              <a:rPr lang="pt-BR" sz="2000" dirty="0">
                <a:solidFill>
                  <a:srgbClr val="43A4DD"/>
                </a:solidFill>
                <a:latin typeface="Open Sans" panose="020B0606030504020204" pitchFamily="34" charset="0"/>
                <a:ea typeface="Open Sans" panose="020B0606030504020204" pitchFamily="34" charset="0"/>
                <a:cs typeface="Open Sans" panose="020B0606030504020204" pitchFamily="34" charset="0"/>
              </a:rPr>
              <a:t>TRIAGEM MÓVEL DE ÚLTIMA GERAÇÃO PARA ANÁLISE RÁPIDA DE EVIDÊNCIAS</a:t>
            </a:r>
            <a:endParaRPr lang="en-GB" sz="2000" noProof="0" dirty="0">
              <a:solidFill>
                <a:srgbClr val="43A4DD"/>
              </a:solidFill>
            </a:endParaRPr>
          </a:p>
        </p:txBody>
      </p:sp>
    </p:spTree>
    <p:extLst>
      <p:ext uri="{BB962C8B-B14F-4D97-AF65-F5344CB8AC3E}">
        <p14:creationId xmlns:p14="http://schemas.microsoft.com/office/powerpoint/2010/main" val="190009121"/>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D1F9927-7E25-302A-08D1-857EA673D660}"/>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65158540-7EBE-BAAD-BB20-7D0380D097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17669" y="2807343"/>
            <a:ext cx="4361722" cy="2326647"/>
          </a:xfrm>
          <a:prstGeom prst="rect">
            <a:avLst/>
          </a:prstGeom>
        </p:spPr>
      </p:pic>
      <p:pic>
        <p:nvPicPr>
          <p:cNvPr id="3" name="Picture 2">
            <a:extLst>
              <a:ext uri="{FF2B5EF4-FFF2-40B4-BE49-F238E27FC236}">
                <a16:creationId xmlns:a16="http://schemas.microsoft.com/office/drawing/2014/main" id="{9C6244A3-0CD3-FE82-9FB0-0A7DC356F75F}"/>
              </a:ext>
            </a:extLst>
          </p:cNvPr>
          <p:cNvPicPr>
            <a:picLocks noChangeAspect="1"/>
          </p:cNvPicPr>
          <p:nvPr/>
        </p:nvPicPr>
        <p:blipFill>
          <a:blip r:embed="rId4" cstate="print">
            <a:extLst>
              <a:ext uri="{28A0092B-C50C-407E-A947-70E740481C1C}">
                <a14:useLocalDpi xmlns:a14="http://schemas.microsoft.com/office/drawing/2010/main" val="0"/>
              </a:ext>
            </a:extLst>
          </a:blip>
          <a:srcRect l="16326" r="15306"/>
          <a:stretch/>
        </p:blipFill>
        <p:spPr>
          <a:xfrm>
            <a:off x="169069" y="290229"/>
            <a:ext cx="5105400" cy="1266825"/>
          </a:xfrm>
          <a:prstGeom prst="rect">
            <a:avLst/>
          </a:prstGeom>
        </p:spPr>
      </p:pic>
      <p:sp>
        <p:nvSpPr>
          <p:cNvPr id="22" name="object 13">
            <a:extLst>
              <a:ext uri="{FF2B5EF4-FFF2-40B4-BE49-F238E27FC236}">
                <a16:creationId xmlns:a16="http://schemas.microsoft.com/office/drawing/2014/main" id="{C2C776C2-C312-4CA5-9E82-8A2A501263CD}"/>
              </a:ext>
            </a:extLst>
          </p:cNvPr>
          <p:cNvSpPr txBox="1"/>
          <p:nvPr/>
        </p:nvSpPr>
        <p:spPr>
          <a:xfrm>
            <a:off x="881999" y="1800000"/>
            <a:ext cx="6678469" cy="5175005"/>
          </a:xfrm>
          <a:prstGeom prst="rect">
            <a:avLst/>
          </a:prstGeom>
        </p:spPr>
        <p:txBody>
          <a:bodyPr vert="horz" wrap="square" lIns="0" tIns="27939" rIns="0" bIns="0" rtlCol="0">
            <a:spAutoFit/>
          </a:bodyPr>
          <a:lstStyle/>
          <a:p>
            <a:pPr>
              <a:lnSpc>
                <a:spcPct val="107000"/>
              </a:lnSpc>
              <a:spcAft>
                <a:spcPts val="800"/>
              </a:spcAft>
            </a:pPr>
            <a:r>
              <a:rPr lang="pt-BR" sz="1500" dirty="0">
                <a:solidFill>
                  <a:srgbClr val="43A4DD"/>
                </a:solidFill>
                <a:latin typeface="Open Sans" panose="020B0606030504020204" pitchFamily="34" charset="0"/>
              </a:rPr>
              <a:t>ACESSE A NUVEM PARA PERÍCIA DIGITAL RÁPIDA E SEGURA</a:t>
            </a:r>
          </a:p>
          <a:p>
            <a:pPr>
              <a:lnSpc>
                <a:spcPts val="1050"/>
              </a:lnSpc>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Aprimore suas capacidades investigativas com o MD-CLOUD, uma solução intuitiva projetada para oferecer suporte a uma ampla variedade de serviços em nuvem.</a:t>
            </a:r>
          </a:p>
          <a:p>
            <a:pPr>
              <a:lnSpc>
                <a:spcPts val="1050"/>
              </a:lnSpc>
            </a:pPr>
            <a:endPar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ts val="1050"/>
              </a:lnSpc>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O MD-CLOUD permite que investigadores acessem com segurança contas em nuvem, dados de dispositivos IoT e evidências baseadas na web, ao mesmo tempo em que preserva a integridade de informações críticas. Com sua interface fácil de usar e recursos avançados, o MD-CLOUD agiliza as investigações para resultados mais rápidos e eficientes.</a:t>
            </a:r>
          </a:p>
          <a:p>
            <a:pPr>
              <a:lnSpc>
                <a:spcPts val="1050"/>
              </a:lnSpc>
            </a:pPr>
            <a:endParaRPr lang="en-GB" sz="10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Acesse dados de serviços populares em nuvem, incluindo Google, iCloud, OneDrive, Baidu e outros</a:t>
            </a: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Conte com suporte especializado para extrações de plataformas asiáticas populares, como Baidu Cloud (China) e Naver Cloud (Coreia)</a:t>
            </a: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Acesse rapidamente dados de serviços de e-mail baseados na nuvem, incluindo Google, POP3 e IMAP</a:t>
            </a: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Colete facilmente dados críticos de plataformas populares como Facebook, X (Twitter), Tumblr e o aplicativo de mensagens Telegram</a:t>
            </a: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Recupere dados de dispositivos IoT, como alto-falantes inteligentes e equipamentos de casa inteligente, utilizando autenticação por API pública ou privada</a:t>
            </a: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Supere barreiras de segurança com suporte para IDs/senhas, CAPTCHA, verificação em duas etapas e autenticação baseada em credenciais</a:t>
            </a: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Realize capturas web quando APIs não estiverem disponíveis, garantindo coleta completa de evidências</a:t>
            </a: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Monitore as aquisições em tempo real</a:t>
            </a: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Agilize as investigações com pesquisas por ‘Tag’ pré-categorizadas, permitindo acesso mais rápido aos dados</a:t>
            </a: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Visualize imagens, vídeos, documentos e e-mails com visualizadores integrados</a:t>
            </a: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Garanta a integridade das evidências utilizando algoritmos de hash robustos como MD5 e SHA256</a:t>
            </a:r>
          </a:p>
          <a:p>
            <a:pPr marL="171450" indent="-171450">
              <a:lnSpc>
                <a:spcPct val="150000"/>
              </a:lnSpc>
              <a:buFont typeface="Arial" panose="020B0604020202020204" pitchFamily="34" charset="0"/>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Gere relatórios detalhados em múltiplos formatos, incluindo PDF e Excel</a:t>
            </a:r>
            <a:endParaRPr lang="en-GB" sz="1000" b="0" i="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TextBox 5">
            <a:extLst>
              <a:ext uri="{FF2B5EF4-FFF2-40B4-BE49-F238E27FC236}">
                <a16:creationId xmlns:a16="http://schemas.microsoft.com/office/drawing/2014/main" id="{7D89A25D-8A17-2C4F-14FC-405724B506BD}"/>
              </a:ext>
            </a:extLst>
          </p:cNvPr>
          <p:cNvSpPr txBox="1"/>
          <p:nvPr/>
        </p:nvSpPr>
        <p:spPr>
          <a:xfrm>
            <a:off x="7560469" y="1782530"/>
            <a:ext cx="4937340" cy="646331"/>
          </a:xfrm>
          <a:prstGeom prst="rect">
            <a:avLst/>
          </a:prstGeom>
          <a:noFill/>
        </p:spPr>
        <p:txBody>
          <a:bodyPr wrap="square">
            <a:spAutoFit/>
          </a:bodyPr>
          <a:lstStyle/>
          <a:p>
            <a:pPr algn="ctr"/>
            <a:r>
              <a:rPr lang="pt-BR" dirty="0">
                <a:solidFill>
                  <a:srgbClr val="43A4DD"/>
                </a:solidFill>
                <a:latin typeface="Open Sans" panose="020B0606030504020204" pitchFamily="34" charset="0"/>
              </a:rPr>
              <a:t>EXTRAÇÃO SEGURA DE DADOS DE SERVIÇOS EM NUVEM, DISPOSITIVOS IOT E DA WEB</a:t>
            </a:r>
          </a:p>
        </p:txBody>
      </p:sp>
    </p:spTree>
    <p:extLst>
      <p:ext uri="{BB962C8B-B14F-4D97-AF65-F5344CB8AC3E}">
        <p14:creationId xmlns:p14="http://schemas.microsoft.com/office/powerpoint/2010/main" val="2918923757"/>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798C8F8-6486-7010-C7A7-BEEE5652BC19}"/>
              </a:ext>
            </a:extLst>
          </p:cNvPr>
          <p:cNvPicPr>
            <a:picLocks noChangeAspect="1"/>
          </p:cNvPicPr>
          <p:nvPr/>
        </p:nvPicPr>
        <p:blipFill>
          <a:blip r:embed="rId3">
            <a:extLst>
              <a:ext uri="{28A0092B-C50C-407E-A947-70E740481C1C}">
                <a14:useLocalDpi xmlns:a14="http://schemas.microsoft.com/office/drawing/2010/main" val="0"/>
              </a:ext>
            </a:extLst>
          </a:blip>
          <a:srcRect t="15881"/>
          <a:stretch/>
        </p:blipFill>
        <p:spPr>
          <a:xfrm>
            <a:off x="7941469" y="2790825"/>
            <a:ext cx="4267200" cy="2826537"/>
          </a:xfrm>
          <a:prstGeom prst="rect">
            <a:avLst/>
          </a:prstGeom>
        </p:spPr>
      </p:pic>
      <p:sp>
        <p:nvSpPr>
          <p:cNvPr id="27" name="object 18">
            <a:extLst>
              <a:ext uri="{FF2B5EF4-FFF2-40B4-BE49-F238E27FC236}">
                <a16:creationId xmlns:a16="http://schemas.microsoft.com/office/drawing/2014/main" id="{6696B1BE-5B6F-467E-8E30-02930032D67E}"/>
              </a:ext>
            </a:extLst>
          </p:cNvPr>
          <p:cNvSpPr txBox="1"/>
          <p:nvPr/>
        </p:nvSpPr>
        <p:spPr>
          <a:xfrm>
            <a:off x="882000" y="1800000"/>
            <a:ext cx="6700920" cy="4571999"/>
          </a:xfrm>
          <a:prstGeom prst="rect">
            <a:avLst/>
          </a:prstGeom>
        </p:spPr>
        <p:txBody>
          <a:bodyPr vert="horz" wrap="square" lIns="0" tIns="0" rIns="0" bIns="0" rtlCol="0" anchor="t">
            <a:noAutofit/>
          </a:bodyPr>
          <a:lstStyle/>
          <a:p>
            <a:pPr marR="5080">
              <a:lnSpc>
                <a:spcPct val="107000"/>
              </a:lnSpc>
              <a:spcBef>
                <a:spcPts val="1000"/>
              </a:spcBef>
              <a:spcAft>
                <a:spcPts val="800"/>
              </a:spcAft>
            </a:pPr>
            <a:r>
              <a:rPr lang="pt-BR"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EXTRAÇÃO RÁPIDA DE DADOS PELA REDE</a:t>
            </a:r>
          </a:p>
          <a:p>
            <a:pPr>
              <a:lnSpc>
                <a:spcPct val="140000"/>
              </a:lnSpc>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Explore o Remote Acquisition, uma solução leve que utiliza nossa tecnologia de aquisição rápida de imagens forenses para permitir extrações de dados rápidas e seguras em ambientes de rede.</a:t>
            </a:r>
          </a:p>
          <a:p>
            <a:pPr>
              <a:lnSpc>
                <a:spcPct val="140000"/>
              </a:lnSpc>
            </a:pPr>
            <a:endParaRPr lang="pt-BR" sz="6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ct val="140000"/>
              </a:lnSpc>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Capture facilmente detalhes críticos do sistema, conteúdos de RAM, credenciais de usuários, histórico de navegação, dados de criptomoedas e imagens físicas completas de endpoints — tudo isso com a flexibilidade de retomar extrações a partir do ponto em que foram interrompidas, em caso de falhas ou quedas de rede.</a:t>
            </a:r>
          </a:p>
          <a:p>
            <a:pPr>
              <a:lnSpc>
                <a:spcPct val="140000"/>
              </a:lnSpc>
            </a:pPr>
            <a:endParaRPr lang="en-GB" sz="1000"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nSpc>
                <a:spcPct val="140000"/>
              </a:lnSpc>
              <a:buFont typeface="Arial"/>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Colete dados por meio de agentes de rede que podem ser implantados manualmente ou remotamente via Windows Remote Management</a:t>
            </a:r>
          </a:p>
          <a:p>
            <a:pPr marL="171450" indent="-171450">
              <a:lnSpc>
                <a:spcPct val="140000"/>
              </a:lnSpc>
              <a:buFont typeface="Arial"/>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Inicie extrações de dados direcionadas ou crie imagens físicas completas diretamente a partir do Detego Analyse AI+</a:t>
            </a:r>
          </a:p>
          <a:p>
            <a:pPr marL="171450" indent="-171450">
              <a:lnSpc>
                <a:spcPct val="140000"/>
              </a:lnSpc>
              <a:buFont typeface="Arial"/>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Extraia remotamente dados de RAM em tempo real sem a necessidade de acesso físico ao dispositivo alvo</a:t>
            </a:r>
          </a:p>
          <a:p>
            <a:pPr marL="171450" indent="-171450">
              <a:lnSpc>
                <a:spcPct val="140000"/>
              </a:lnSpc>
              <a:buFont typeface="Arial"/>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Realize facilmente extrações seletivas, direcionando diretórios específicos de usuários, pastas, discos ou caminhos personalizados</a:t>
            </a:r>
          </a:p>
          <a:p>
            <a:pPr marL="171450" indent="-171450">
              <a:lnSpc>
                <a:spcPct val="140000"/>
              </a:lnSpc>
              <a:buFont typeface="Arial"/>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Obtenha controle granular definindo limites globais de tamanho de extração para extrações lógicas</a:t>
            </a:r>
          </a:p>
          <a:p>
            <a:pPr marL="171450" indent="-171450">
              <a:lnSpc>
                <a:spcPct val="140000"/>
              </a:lnSpc>
              <a:buFont typeface="Arial"/>
              <a:buChar char="•"/>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Crie imagens forenses remotamente de mídias de armazenamento conectadas a computadores ou laptops em rede</a:t>
            </a:r>
          </a:p>
        </p:txBody>
      </p:sp>
      <p:pic>
        <p:nvPicPr>
          <p:cNvPr id="2" name="Picture 1">
            <a:extLst>
              <a:ext uri="{FF2B5EF4-FFF2-40B4-BE49-F238E27FC236}">
                <a16:creationId xmlns:a16="http://schemas.microsoft.com/office/drawing/2014/main" id="{C7056752-C6AD-687D-3147-3C13B22C81D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869" y="360000"/>
            <a:ext cx="7109051" cy="1206000"/>
          </a:xfrm>
          <a:prstGeom prst="rect">
            <a:avLst/>
          </a:prstGeom>
        </p:spPr>
      </p:pic>
      <p:sp>
        <p:nvSpPr>
          <p:cNvPr id="3" name="TextBox 2">
            <a:extLst>
              <a:ext uri="{FF2B5EF4-FFF2-40B4-BE49-F238E27FC236}">
                <a16:creationId xmlns:a16="http://schemas.microsoft.com/office/drawing/2014/main" id="{1838DB4F-EA30-CEAB-0C3C-30D79DC71599}"/>
              </a:ext>
            </a:extLst>
          </p:cNvPr>
          <p:cNvSpPr txBox="1"/>
          <p:nvPr/>
        </p:nvSpPr>
        <p:spPr>
          <a:xfrm>
            <a:off x="7712869" y="1800000"/>
            <a:ext cx="5417344" cy="707886"/>
          </a:xfrm>
          <a:prstGeom prst="rect">
            <a:avLst/>
          </a:prstGeom>
          <a:noFill/>
        </p:spPr>
        <p:txBody>
          <a:bodyPr wrap="square">
            <a:spAutoFit/>
          </a:bodyPr>
          <a:lstStyle/>
          <a:p>
            <a:pPr algn="ctr"/>
            <a:r>
              <a:rPr lang="pt-BR" sz="2000" dirty="0">
                <a:solidFill>
                  <a:srgbClr val="43A4DD"/>
                </a:solidFill>
                <a:latin typeface="Open Sans" panose="020B0606030504020204" pitchFamily="34" charset="0"/>
                <a:ea typeface="Open Sans" panose="020B0606030504020204" pitchFamily="34" charset="0"/>
                <a:cs typeface="Open Sans" panose="020B0606030504020204" pitchFamily="34" charset="0"/>
              </a:rPr>
              <a:t>HABILITE A AQUISIÇÃO RÁPIDA DE IMAGENS FORENSES EM AMBIENTES DE REDE</a:t>
            </a:r>
            <a:endParaRPr lang="en-GB" sz="2000" noProof="0" dirty="0">
              <a:solidFill>
                <a:srgbClr val="43A4DD"/>
              </a:solidFill>
            </a:endParaRPr>
          </a:p>
        </p:txBody>
      </p:sp>
    </p:spTree>
    <p:extLst>
      <p:ext uri="{BB962C8B-B14F-4D97-AF65-F5344CB8AC3E}">
        <p14:creationId xmlns:p14="http://schemas.microsoft.com/office/powerpoint/2010/main" val="166542266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6B1443F-2E81-B272-D713-DE1708056B9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09528" y="6173025"/>
            <a:ext cx="791617" cy="885000"/>
          </a:xfrm>
          <a:prstGeom prst="rect">
            <a:avLst/>
          </a:prstGeom>
        </p:spPr>
      </p:pic>
      <p:sp>
        <p:nvSpPr>
          <p:cNvPr id="3" name="Content Placeholder 2">
            <a:extLst>
              <a:ext uri="{FF2B5EF4-FFF2-40B4-BE49-F238E27FC236}">
                <a16:creationId xmlns:a16="http://schemas.microsoft.com/office/drawing/2014/main" id="{F381F434-5D0C-FEB6-8414-99E2EFD7A545}"/>
              </a:ext>
            </a:extLst>
          </p:cNvPr>
          <p:cNvSpPr>
            <a:spLocks noGrp="1"/>
          </p:cNvSpPr>
          <p:nvPr>
            <p:ph idx="1"/>
          </p:nvPr>
        </p:nvSpPr>
        <p:spPr>
          <a:xfrm>
            <a:off x="876843" y="1579044"/>
            <a:ext cx="7521826" cy="4325938"/>
          </a:xfrm>
        </p:spPr>
        <p:txBody>
          <a:bodyPr/>
          <a:lstStyle/>
          <a:p>
            <a:pPr marL="0" indent="0">
              <a:lnSpc>
                <a:spcPct val="107000"/>
              </a:lnSpc>
              <a:spcBef>
                <a:spcPts val="600"/>
              </a:spcBef>
              <a:spcAft>
                <a:spcPts val="600"/>
              </a:spcAft>
              <a:buNone/>
            </a:pPr>
            <a:r>
              <a:rPr lang="pt-BR"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PRODUZA INTELIGÊNCIA DIGITAL COM RAPIDEZ</a:t>
            </a:r>
          </a:p>
          <a:p>
            <a:pPr marL="0" indent="0">
              <a:lnSpc>
                <a:spcPct val="107000"/>
              </a:lnSpc>
              <a:spcBef>
                <a:spcPts val="600"/>
              </a:spcBef>
              <a:spcAft>
                <a:spcPts val="600"/>
              </a:spcAft>
              <a:buNone/>
            </a:pPr>
            <a:r>
              <a:rPr lang="pt-BR" sz="970" dirty="0">
                <a:latin typeface="Open Sans" panose="020B0606030504020204" pitchFamily="34" charset="0"/>
                <a:ea typeface="Open Sans" panose="020B0606030504020204" pitchFamily="34" charset="0"/>
                <a:cs typeface="Open Sans" panose="020B0606030504020204" pitchFamily="34" charset="0"/>
              </a:rPr>
              <a:t>Detego Analyse AI+ é uma plataforma analítica poderosa que integra aquisições forenses provenientes de soluções da Detego e de ferramentas de terceiros, aproveitando análises avançadas baseadas em IA e automação para realizar análises aprofundadas, descobrir evidências forenses e gerar relatórios prontos para uso em tribunal.</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Acelere a descoberta de evidências com fluxos de trabalho analíticos avançados e correspondência rápida de texto e palavras-chave</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Utilize reconhecimento facial baseado em IA para analisar grandes conjuntos de imagens e vídeos, identificando suspeitos, testemunhas e pessoas de interesse em segundos (o Analyse AI+ detecta mais de 20 rostos por segundo, 4x mais rápido que a média do setor)</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Detecte instantaneamente imagens e vídeos gerados por IA por meio de análise rápida de metadados</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Reduza a análise manual de dados com busca semântica baseada em IA, identificando rapidamente conceitos e contextos mais amplos como “crianças em sofrimento”, “homens mascarados com armas à noite” ou “capturas de tela de dados de contas de clientes”</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Aproveite ferramentas de detecção baseadas em IA para identificar rapidamente conteúdo crítico como armas, drogas, nudez, imagens indecentes e mais, em tempo recorde</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Correlacione locais e objetos com poderosas ferramentas de busca por imagem, utilizando imagens de referência ou o recurso “mostrar semelhantes” para detectar sinais, símbolos, movimentos, padrões e designs específicos</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Extraia textos cruciais para investigações a partir de imagens e vídeos com o recurso OCR (Reconhecimento Óptico de Caracteres) multilíngue do Analyse AI+</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Traduza e transcreva conteúdos de áudio e vídeo de mais de 50 idiomas para o inglês em velocidades superiores a 1.000 palavras por minuto</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Realize tradução de documentos offline, traduzindo textos de mais de 100 idiomas para o inglês ou realizando traduções entre diferentes idiomas</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Identifique imagens modificadas utilizando o comparador PhotoDNA, detectando conteúdo alterado ou correspondendo imagens a valores de hash relevantes para investigações</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Descriptografe senhas e acesse arquivos criptografados em mais de 300 formatos, incluindo documentos Word, arquivos Zip protegidos, backups de telefones e outros</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Descubra arquivos ocultos com ferramentas avançadas de detecção de esteganografia</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Redija ou oculte dados sensíveis em diversos tipos de documentos, incluindo PDF, DOCX, PPTX, JPG, outros formatos populares de imagem e mais</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Utilize o novo recurso Artefact_Compare para analisar snapshots de dispositivos antes e depois do uso, identificar alterações e garantir a segurança do dispositivo</a:t>
            </a:r>
          </a:p>
          <a:p>
            <a:pPr>
              <a:spcBef>
                <a:spcPts val="600"/>
              </a:spcBef>
            </a:pPr>
            <a:r>
              <a:rPr lang="pt-BR" sz="920" dirty="0">
                <a:latin typeface="Open Sans" panose="020B0606030504020204" pitchFamily="34" charset="0"/>
                <a:ea typeface="Open Sans" panose="020B0606030504020204" pitchFamily="34" charset="0"/>
                <a:cs typeface="Open Sans" panose="020B0606030504020204" pitchFamily="34" charset="0"/>
              </a:rPr>
              <a:t>Execute fluxos de trabalho analíticos baseados em IA offline, garantindo maior segurança dos dados</a:t>
            </a:r>
            <a:endParaRPr lang="en-GB" sz="920" noProof="0" dirty="0">
              <a:latin typeface="Open Sans" panose="020B0606030504020204" pitchFamily="34" charset="0"/>
              <a:ea typeface="Open Sans" panose="020B0606030504020204" pitchFamily="34" charset="0"/>
              <a:cs typeface="Open Sans" panose="020B0606030504020204" pitchFamily="34" charset="0"/>
            </a:endParaRPr>
          </a:p>
        </p:txBody>
      </p:sp>
      <p:pic>
        <p:nvPicPr>
          <p:cNvPr id="18" name="Picture 17">
            <a:extLst>
              <a:ext uri="{FF2B5EF4-FFF2-40B4-BE49-F238E27FC236}">
                <a16:creationId xmlns:a16="http://schemas.microsoft.com/office/drawing/2014/main" id="{1610B04E-A3B6-B8D1-726E-7AF3FEC4182E}"/>
              </a:ext>
            </a:extLst>
          </p:cNvPr>
          <p:cNvPicPr>
            <a:picLocks noChangeAspect="1"/>
          </p:cNvPicPr>
          <p:nvPr/>
        </p:nvPicPr>
        <p:blipFill>
          <a:blip r:embed="rId5">
            <a:extLst>
              <a:ext uri="{28A0092B-C50C-407E-A947-70E740481C1C}">
                <a14:useLocalDpi xmlns:a14="http://schemas.microsoft.com/office/drawing/2010/main" val="0"/>
              </a:ext>
            </a:extLst>
          </a:blip>
          <a:srcRect t="16077" b="16066"/>
          <a:stretch>
            <a:fillRect/>
          </a:stretch>
        </p:blipFill>
        <p:spPr>
          <a:xfrm>
            <a:off x="9033669" y="2481553"/>
            <a:ext cx="3454400" cy="2895601"/>
          </a:xfrm>
          <a:prstGeom prst="rect">
            <a:avLst/>
          </a:prstGeom>
        </p:spPr>
      </p:pic>
      <p:sp>
        <p:nvSpPr>
          <p:cNvPr id="2" name="TextBox 1">
            <a:extLst>
              <a:ext uri="{FF2B5EF4-FFF2-40B4-BE49-F238E27FC236}">
                <a16:creationId xmlns:a16="http://schemas.microsoft.com/office/drawing/2014/main" id="{FA7D23ED-F687-1266-2D4A-2DD8C56767A2}"/>
              </a:ext>
            </a:extLst>
          </p:cNvPr>
          <p:cNvSpPr txBox="1"/>
          <p:nvPr/>
        </p:nvSpPr>
        <p:spPr>
          <a:xfrm>
            <a:off x="9614064" y="6230005"/>
            <a:ext cx="3509005" cy="523220"/>
          </a:xfrm>
          <a:prstGeom prst="rect">
            <a:avLst/>
          </a:prstGeom>
          <a:noFill/>
        </p:spPr>
        <p:txBody>
          <a:bodyPr wrap="square">
            <a:spAutoFit/>
          </a:bodyPr>
          <a:lstStyle/>
          <a:p>
            <a:r>
              <a:rPr lang="pt-BR" sz="1400" dirty="0">
                <a:solidFill>
                  <a:srgbClr val="43A4DD"/>
                </a:solidFill>
                <a:latin typeface="Open Sans" panose="020B0606030504020204" pitchFamily="34" charset="0"/>
              </a:rPr>
              <a:t>FINALISTA – PRÊMIO DE INOVAÇÃO DO UK SECURITY AND POLICING</a:t>
            </a:r>
            <a:endParaRPr lang="en-GB" sz="1400" noProof="0" dirty="0">
              <a:solidFill>
                <a:srgbClr val="43A4DD"/>
              </a:solidFill>
            </a:endParaRPr>
          </a:p>
        </p:txBody>
      </p:sp>
      <p:pic>
        <p:nvPicPr>
          <p:cNvPr id="6" name="Picture 5">
            <a:extLst>
              <a:ext uri="{FF2B5EF4-FFF2-40B4-BE49-F238E27FC236}">
                <a16:creationId xmlns:a16="http://schemas.microsoft.com/office/drawing/2014/main" id="{795C28DB-106C-81FA-7794-4B5BB7178B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82000" y="360000"/>
            <a:ext cx="5220761" cy="1094974"/>
          </a:xfrm>
          <a:prstGeom prst="rect">
            <a:avLst/>
          </a:prstGeom>
        </p:spPr>
      </p:pic>
      <p:sp>
        <p:nvSpPr>
          <p:cNvPr id="7" name="TextBox 6">
            <a:extLst>
              <a:ext uri="{FF2B5EF4-FFF2-40B4-BE49-F238E27FC236}">
                <a16:creationId xmlns:a16="http://schemas.microsoft.com/office/drawing/2014/main" id="{40543B84-FA1F-2385-A360-A5197D2DC9F1}"/>
              </a:ext>
            </a:extLst>
          </p:cNvPr>
          <p:cNvSpPr txBox="1"/>
          <p:nvPr/>
        </p:nvSpPr>
        <p:spPr>
          <a:xfrm>
            <a:off x="8185729" y="1579044"/>
            <a:ext cx="4937340" cy="707886"/>
          </a:xfrm>
          <a:prstGeom prst="rect">
            <a:avLst/>
          </a:prstGeom>
          <a:noFill/>
        </p:spPr>
        <p:txBody>
          <a:bodyPr wrap="square">
            <a:spAutoFit/>
          </a:bodyPr>
          <a:lstStyle/>
          <a:p>
            <a:pPr algn="ctr"/>
            <a:r>
              <a:rPr lang="pt-BR" sz="2000" dirty="0">
                <a:solidFill>
                  <a:srgbClr val="43A4DD"/>
                </a:solidFill>
                <a:latin typeface="Open Sans" panose="020B0606030504020204" pitchFamily="34" charset="0"/>
                <a:ea typeface="Open Sans" panose="020B0606030504020204" pitchFamily="34" charset="0"/>
                <a:cs typeface="Open Sans" panose="020B0606030504020204" pitchFamily="34" charset="0"/>
              </a:rPr>
              <a:t>ANÁLISES PODEROSAS E RELATÓRIOS PRONTOS PARA TRIBUNAL</a:t>
            </a:r>
            <a:endParaRPr lang="en-GB" sz="2000" noProof="0" dirty="0">
              <a:solidFill>
                <a:srgbClr val="43A4DD"/>
              </a:solidFill>
            </a:endParaRPr>
          </a:p>
        </p:txBody>
      </p:sp>
      <p:sp>
        <p:nvSpPr>
          <p:cNvPr id="4" name="TextBox 3">
            <a:extLst>
              <a:ext uri="{FF2B5EF4-FFF2-40B4-BE49-F238E27FC236}">
                <a16:creationId xmlns:a16="http://schemas.microsoft.com/office/drawing/2014/main" id="{911473C3-0054-8495-3D4C-DA89F991C5A5}"/>
              </a:ext>
            </a:extLst>
          </p:cNvPr>
          <p:cNvSpPr txBox="1"/>
          <p:nvPr/>
        </p:nvSpPr>
        <p:spPr>
          <a:xfrm>
            <a:off x="8474869" y="5457825"/>
            <a:ext cx="4572000" cy="523220"/>
          </a:xfrm>
          <a:prstGeom prst="rect">
            <a:avLst/>
          </a:prstGeom>
          <a:noFill/>
        </p:spPr>
        <p:txBody>
          <a:bodyPr wrap="square">
            <a:spAutoFit/>
          </a:bodyPr>
          <a:lstStyle/>
          <a:p>
            <a:pPr algn="ctr"/>
            <a:r>
              <a:rPr lang="pt-BR" sz="1400" b="1" dirty="0">
                <a:solidFill>
                  <a:schemeClr val="bg2"/>
                </a:solidFill>
              </a:rPr>
              <a:t>Uma plataforma central para coletar, analisar e gerar relatórios sobre todas as evidências coletadas</a:t>
            </a: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3F385A3C-251E-C7EF-F274-2664F02D7B9E}"/>
              </a:ext>
            </a:extLst>
          </p:cNvPr>
          <p:cNvSpPr>
            <a:spLocks noGrp="1"/>
          </p:cNvSpPr>
          <p:nvPr>
            <p:ph idx="1"/>
          </p:nvPr>
        </p:nvSpPr>
        <p:spPr>
          <a:xfrm>
            <a:off x="882000" y="1800000"/>
            <a:ext cx="6179344" cy="4325938"/>
          </a:xfrm>
        </p:spPr>
        <p:txBody>
          <a:bodyPr/>
          <a:lstStyle/>
          <a:p>
            <a:pPr marL="0" indent="0">
              <a:lnSpc>
                <a:spcPct val="100000"/>
              </a:lnSpc>
              <a:spcAft>
                <a:spcPts val="800"/>
              </a:spcAft>
              <a:buNone/>
            </a:pPr>
            <a:r>
              <a:rPr lang="en-GB"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ANÁLISE AVANÇADA DE VÍNCULOS</a:t>
            </a:r>
          </a:p>
          <a:p>
            <a:pPr marL="0" indent="0">
              <a:lnSpc>
                <a:spcPct val="140000"/>
              </a:lnSpc>
              <a:buNone/>
            </a:pPr>
            <a:r>
              <a:rPr lang="pt-BR" sz="1000" dirty="0">
                <a:latin typeface="Open Sans" panose="020B0606030504020204" pitchFamily="34" charset="0"/>
                <a:ea typeface="Open Sans" panose="020B0606030504020204" pitchFamily="34" charset="0"/>
                <a:cs typeface="Open Sans" panose="020B0606030504020204" pitchFamily="34" charset="0"/>
              </a:rPr>
              <a:t>Detego Fusion permite que investigadores utilizem recursos avançados de análise de vínculos para revelar conexões entre pessoas, lugares, dispositivos e casos.</a:t>
            </a:r>
          </a:p>
          <a:p>
            <a:pPr marL="0" indent="0">
              <a:lnSpc>
                <a:spcPct val="140000"/>
              </a:lnSpc>
              <a:buNone/>
            </a:pPr>
            <a:endParaRPr lang="en-GB" sz="100" b="0" i="0" noProof="0" dirty="0">
              <a:effectLst/>
              <a:latin typeface="Open Sans" panose="020B0606030504020204" pitchFamily="34" charset="0"/>
              <a:ea typeface="Open Sans" panose="020B0606030504020204" pitchFamily="34" charset="0"/>
              <a:cs typeface="Open Sans" panose="020B0606030504020204" pitchFamily="34" charset="0"/>
            </a:endParaRPr>
          </a:p>
          <a:p>
            <a:r>
              <a:rPr lang="pt-BR" sz="1000" dirty="0">
                <a:latin typeface="Open Sans" panose="020B0606030504020204" pitchFamily="34" charset="0"/>
                <a:ea typeface="Open Sans" panose="020B0606030504020204" pitchFamily="34" charset="0"/>
                <a:cs typeface="Open Sans" panose="020B0606030504020204" pitchFamily="34" charset="0"/>
              </a:rPr>
              <a:t>Conecte os pontos e revele vínculos ocultos entre evidências digitais</a:t>
            </a:r>
          </a:p>
          <a:p>
            <a:r>
              <a:rPr lang="pt-BR" sz="1000" dirty="0">
                <a:latin typeface="Open Sans" panose="020B0606030504020204" pitchFamily="34" charset="0"/>
                <a:ea typeface="Open Sans" panose="020B0606030504020204" pitchFamily="34" charset="0"/>
                <a:cs typeface="Open Sans" panose="020B0606030504020204" pitchFamily="34" charset="0"/>
              </a:rPr>
              <a:t>Acesse propriedades de arquivos, artefatos da internet, histórico de comunicações (incluindo endereços de e-mail, registros de chamadas, contatos, mensagens e credenciais), informações do dispositivo, dados financeiros, palavras-chave e muito mais, para identificar e relacionar rapidamente suspeitos</a:t>
            </a:r>
          </a:p>
          <a:p>
            <a:r>
              <a:rPr lang="pt-BR" sz="1000" dirty="0">
                <a:latin typeface="Open Sans" panose="020B0606030504020204" pitchFamily="34" charset="0"/>
                <a:ea typeface="Open Sans" panose="020B0606030504020204" pitchFamily="34" charset="0"/>
                <a:cs typeface="Open Sans" panose="020B0606030504020204" pitchFamily="34" charset="0"/>
              </a:rPr>
              <a:t>Filtre dados usando milhares de variáveis pré-configuradas, incluindo coordenadas GPS, correspondências de hash e dados EXIF</a:t>
            </a:r>
          </a:p>
          <a:p>
            <a:r>
              <a:rPr lang="pt-BR" sz="1000" dirty="0">
                <a:latin typeface="Open Sans" panose="020B0606030504020204" pitchFamily="34" charset="0"/>
                <a:ea typeface="Open Sans" panose="020B0606030504020204" pitchFamily="34" charset="0"/>
                <a:cs typeface="Open Sans" panose="020B0606030504020204" pitchFamily="34" charset="0"/>
              </a:rPr>
              <a:t>Visualize instantaneamente os vínculos existentes entre casos utilizando a funcionalidade de visualização gráfica</a:t>
            </a:r>
          </a:p>
          <a:p>
            <a:r>
              <a:rPr lang="pt-BR" sz="1000" dirty="0">
                <a:latin typeface="Open Sans" panose="020B0606030504020204" pitchFamily="34" charset="0"/>
                <a:ea typeface="Open Sans" panose="020B0606030504020204" pitchFamily="34" charset="0"/>
                <a:cs typeface="Open Sans" panose="020B0606030504020204" pitchFamily="34" charset="0"/>
              </a:rPr>
              <a:t>Crie listas de permissão (whitelists) personalizadas para evitar a exibição de vínculos conhecidos ou aprovados</a:t>
            </a:r>
          </a:p>
          <a:p>
            <a:r>
              <a:rPr lang="pt-BR" sz="1000" dirty="0">
                <a:latin typeface="Open Sans" panose="020B0606030504020204" pitchFamily="34" charset="0"/>
                <a:ea typeface="Open Sans" panose="020B0606030504020204" pitchFamily="34" charset="0"/>
                <a:cs typeface="Open Sans" panose="020B0606030504020204" pitchFamily="34" charset="0"/>
              </a:rPr>
              <a:t>Coloque os usuários em operação rapidamente com mínima necessidade de treinamento, graças à sua interface de usuário intuitiva</a:t>
            </a:r>
            <a:endParaRPr lang="en-GB" sz="1000" noProof="0" dirty="0">
              <a:latin typeface="Open Sans" panose="020B0606030504020204" pitchFamily="34" charset="0"/>
              <a:ea typeface="Open Sans" panose="020B0606030504020204" pitchFamily="34" charset="0"/>
              <a:cs typeface="Open Sans" panose="020B0606030504020204" pitchFamily="34" charset="0"/>
            </a:endParaRPr>
          </a:p>
        </p:txBody>
      </p:sp>
      <p:pic>
        <p:nvPicPr>
          <p:cNvPr id="25" name="Picture 24">
            <a:extLst>
              <a:ext uri="{FF2B5EF4-FFF2-40B4-BE49-F238E27FC236}">
                <a16:creationId xmlns:a16="http://schemas.microsoft.com/office/drawing/2014/main" id="{BCE03DA2-2B25-1CA2-9CF8-1A3AC56BFDB3}"/>
              </a:ext>
            </a:extLst>
          </p:cNvPr>
          <p:cNvPicPr>
            <a:picLocks noChangeAspect="1"/>
          </p:cNvPicPr>
          <p:nvPr/>
        </p:nvPicPr>
        <p:blipFill rotWithShape="1">
          <a:blip r:embed="rId3">
            <a:extLst>
              <a:ext uri="{28A0092B-C50C-407E-A947-70E740481C1C}">
                <a14:useLocalDpi xmlns:a14="http://schemas.microsoft.com/office/drawing/2010/main" val="0"/>
              </a:ext>
            </a:extLst>
          </a:blip>
          <a:srcRect t="13894" b="6740"/>
          <a:stretch/>
        </p:blipFill>
        <p:spPr>
          <a:xfrm>
            <a:off x="8017669" y="2333625"/>
            <a:ext cx="4267200" cy="3048000"/>
          </a:xfrm>
          <a:prstGeom prst="rect">
            <a:avLst/>
          </a:prstGeom>
        </p:spPr>
      </p:pic>
      <p:pic>
        <p:nvPicPr>
          <p:cNvPr id="4" name="Picture 3">
            <a:extLst>
              <a:ext uri="{FF2B5EF4-FFF2-40B4-BE49-F238E27FC236}">
                <a16:creationId xmlns:a16="http://schemas.microsoft.com/office/drawing/2014/main" id="{57CEB3C6-C153-B55F-39D4-0F591AD96C9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5062" r="25062"/>
          <a:stretch/>
        </p:blipFill>
        <p:spPr>
          <a:xfrm>
            <a:off x="550069" y="360000"/>
            <a:ext cx="3545713" cy="1206000"/>
          </a:xfrm>
          <a:prstGeom prst="rect">
            <a:avLst/>
          </a:prstGeom>
        </p:spPr>
      </p:pic>
      <p:sp>
        <p:nvSpPr>
          <p:cNvPr id="2" name="TextBox 1">
            <a:extLst>
              <a:ext uri="{FF2B5EF4-FFF2-40B4-BE49-F238E27FC236}">
                <a16:creationId xmlns:a16="http://schemas.microsoft.com/office/drawing/2014/main" id="{A0D598AF-5BAA-F09A-8017-FB69F94B1BD4}"/>
              </a:ext>
            </a:extLst>
          </p:cNvPr>
          <p:cNvSpPr txBox="1"/>
          <p:nvPr/>
        </p:nvSpPr>
        <p:spPr>
          <a:xfrm>
            <a:off x="7941469" y="1724025"/>
            <a:ext cx="4937340" cy="400110"/>
          </a:xfrm>
          <a:prstGeom prst="rect">
            <a:avLst/>
          </a:prstGeom>
          <a:noFill/>
        </p:spPr>
        <p:txBody>
          <a:bodyPr wrap="square">
            <a:spAutoFit/>
          </a:bodyPr>
          <a:lstStyle/>
          <a:p>
            <a:pPr algn="ctr"/>
            <a:r>
              <a:rPr lang="pt-BR" sz="2000" dirty="0">
                <a:solidFill>
                  <a:srgbClr val="43A4DD"/>
                </a:solidFill>
                <a:latin typeface="Open Sans" panose="020B0606030504020204" pitchFamily="34" charset="0"/>
                <a:ea typeface="Open Sans" panose="020B0606030504020204" pitchFamily="34" charset="0"/>
                <a:cs typeface="Open Sans" panose="020B0606030504020204" pitchFamily="34" charset="0"/>
              </a:rPr>
              <a:t>DESCUBRA VÍNCULOS OCULTOS COM IA</a:t>
            </a:r>
            <a:endParaRPr lang="en-GB" sz="2000" noProof="0" dirty="0">
              <a:solidFill>
                <a:srgbClr val="43A4DD"/>
              </a:solidFill>
            </a:endParaRPr>
          </a:p>
        </p:txBody>
      </p:sp>
    </p:spTree>
    <p:extLst>
      <p:ext uri="{BB962C8B-B14F-4D97-AF65-F5344CB8AC3E}">
        <p14:creationId xmlns:p14="http://schemas.microsoft.com/office/powerpoint/2010/main" val="1442242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C6ABBB2-2F1C-43A8-302A-FEA2C56038DB}"/>
            </a:ext>
          </a:extLst>
        </p:cNvPr>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7423F6B2-8530-E8F4-C4CC-C9D3F7D0F0A4}"/>
              </a:ext>
            </a:extLst>
          </p:cNvPr>
          <p:cNvSpPr>
            <a:spLocks noGrp="1"/>
          </p:cNvSpPr>
          <p:nvPr>
            <p:ph idx="1"/>
          </p:nvPr>
        </p:nvSpPr>
        <p:spPr>
          <a:xfrm>
            <a:off x="846796" y="1593488"/>
            <a:ext cx="7094673" cy="2286225"/>
          </a:xfrm>
        </p:spPr>
        <p:txBody>
          <a:bodyPr/>
          <a:lstStyle/>
          <a:p>
            <a:pPr marL="0" indent="0">
              <a:lnSpc>
                <a:spcPct val="100000"/>
              </a:lnSpc>
              <a:spcAft>
                <a:spcPts val="800"/>
              </a:spcAft>
              <a:buNone/>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PASSWARE KIT FORENSIC</a:t>
            </a:r>
          </a:p>
          <a:p>
            <a:pPr marL="0" indent="0">
              <a:lnSpc>
                <a:spcPct val="100000"/>
              </a:lnSpc>
              <a:buNone/>
            </a:pPr>
            <a:r>
              <a:rPr lang="pt-BR" sz="1000" dirty="0">
                <a:latin typeface="Open Sans" panose="020B0606030504020204" pitchFamily="34" charset="0"/>
                <a:ea typeface="Open Sans" panose="020B0606030504020204" pitchFamily="34" charset="0"/>
                <a:cs typeface="Open Sans" panose="020B0606030504020204" pitchFamily="34" charset="0"/>
              </a:rPr>
              <a:t>Esta poderosa solução foi projetada para descobrir e descriptografar evidências criptografadas, com suporte para mais de 370 tipos de arquivos. Ela detecta e reporta arquivos criptografados, analisa a memória para extrair chaves de criptografia e senhas e adquire memória de dispositivos Windows, Linux e Mac.</a:t>
            </a:r>
          </a:p>
          <a:p>
            <a:pPr marL="0" indent="0">
              <a:lnSpc>
                <a:spcPct val="100000"/>
              </a:lnSpc>
              <a:buNone/>
            </a:pPr>
            <a:endParaRPr lang="pt-BR" sz="3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pPr>
            <a:r>
              <a:rPr lang="pt-BR" sz="1000" dirty="0">
                <a:latin typeface="Open Sans" panose="020B0606030504020204" pitchFamily="34" charset="0"/>
                <a:ea typeface="Open Sans" panose="020B0606030504020204" pitchFamily="34" charset="0"/>
                <a:cs typeface="Open Sans" panose="020B0606030504020204" pitchFamily="34" charset="0"/>
              </a:rPr>
              <a:t>Recupere senhas de MS Office, PDF, Zip/RAR, carteiras de Bitcoin, backups do Apple iTunes e muito mais</a:t>
            </a:r>
          </a:p>
          <a:p>
            <a:pPr>
              <a:lnSpc>
                <a:spcPct val="100000"/>
              </a:lnSpc>
            </a:pPr>
            <a:r>
              <a:rPr lang="pt-BR" sz="1000" dirty="0">
                <a:latin typeface="Open Sans" panose="020B0606030504020204" pitchFamily="34" charset="0"/>
                <a:ea typeface="Open Sans" panose="020B0606030504020204" pitchFamily="34" charset="0"/>
                <a:cs typeface="Open Sans" panose="020B0606030504020204" pitchFamily="34" charset="0"/>
              </a:rPr>
              <a:t>Descriptografe formatos de criptografia amplamente utilizados como APFS, BitLocker, FileVault2, TrueCrypt e VeraCrypt</a:t>
            </a:r>
          </a:p>
          <a:p>
            <a:pPr>
              <a:lnSpc>
                <a:spcPct val="100000"/>
              </a:lnSpc>
            </a:pPr>
            <a:r>
              <a:rPr lang="pt-BR" sz="1000" dirty="0">
                <a:latin typeface="Open Sans" panose="020B0606030504020204" pitchFamily="34" charset="0"/>
                <a:ea typeface="Open Sans" panose="020B0606030504020204" pitchFamily="34" charset="0"/>
                <a:cs typeface="Open Sans" panose="020B0606030504020204" pitchFamily="34" charset="0"/>
              </a:rPr>
              <a:t>Agilize as investigações com processamento em lote e uma interface fácil de usar</a:t>
            </a:r>
            <a:endParaRPr lang="en-GB" sz="100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CAEF3E3F-7337-881B-1CFA-B3F6F8E9F020}"/>
              </a:ext>
            </a:extLst>
          </p:cNvPr>
          <p:cNvSpPr txBox="1"/>
          <p:nvPr/>
        </p:nvSpPr>
        <p:spPr>
          <a:xfrm>
            <a:off x="7839575" y="1038225"/>
            <a:ext cx="4937340" cy="1015663"/>
          </a:xfrm>
          <a:prstGeom prst="rect">
            <a:avLst/>
          </a:prstGeom>
          <a:noFill/>
        </p:spPr>
        <p:txBody>
          <a:bodyPr wrap="square">
            <a:spAutoFit/>
          </a:bodyPr>
          <a:lstStyle/>
          <a:p>
            <a:pPr algn="ctr"/>
            <a:r>
              <a:rPr lang="pt-BR" sz="2000" dirty="0">
                <a:solidFill>
                  <a:srgbClr val="43A4DD"/>
                </a:solidFill>
                <a:latin typeface="Open Sans" panose="020B0606030504020204" pitchFamily="34" charset="0"/>
                <a:ea typeface="Open Sans" panose="020B0606030504020204" pitchFamily="34" charset="0"/>
                <a:cs typeface="Open Sans" panose="020B0606030504020204" pitchFamily="34" charset="0"/>
              </a:rPr>
              <a:t>AMPLIE AS CAPACIDADES DE DESCRIPTOGRAFIA COM COMPLEMENTOS DA PASSWARE</a:t>
            </a:r>
          </a:p>
        </p:txBody>
      </p:sp>
      <p:sp>
        <p:nvSpPr>
          <p:cNvPr id="3" name="Content Placeholder 2">
            <a:extLst>
              <a:ext uri="{FF2B5EF4-FFF2-40B4-BE49-F238E27FC236}">
                <a16:creationId xmlns:a16="http://schemas.microsoft.com/office/drawing/2014/main" id="{0B59B353-6DD3-53CC-33E2-6876AFEE8B02}"/>
              </a:ext>
            </a:extLst>
          </p:cNvPr>
          <p:cNvSpPr txBox="1">
            <a:spLocks/>
          </p:cNvSpPr>
          <p:nvPr/>
        </p:nvSpPr>
        <p:spPr>
          <a:xfrm>
            <a:off x="881999" y="3933600"/>
            <a:ext cx="7094673" cy="2286225"/>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800"/>
              </a:spcAft>
              <a:buFont typeface="Arial" panose="020B0604020202020204" pitchFamily="34" charset="0"/>
              <a:buNone/>
            </a:pPr>
            <a:r>
              <a:rPr lang="en-GB" sz="1500" spc="-5" noProof="0" dirty="0">
                <a:solidFill>
                  <a:srgbClr val="27AAE1"/>
                </a:solidFill>
                <a:latin typeface="Open Sans" panose="020B0606030504020204" pitchFamily="34" charset="0"/>
                <a:ea typeface="Open Sans" panose="020B0606030504020204" pitchFamily="34" charset="0"/>
                <a:cs typeface="Open Sans" panose="020B0606030504020204" pitchFamily="34" charset="0"/>
              </a:rPr>
              <a:t>PASSWARE KIT MOBILE</a:t>
            </a:r>
          </a:p>
          <a:p>
            <a:pPr marL="0" indent="0">
              <a:buNone/>
            </a:pPr>
            <a:r>
              <a:rPr lang="pt-BR" sz="1000" dirty="0">
                <a:latin typeface="Open Sans" panose="020B0606030504020204" pitchFamily="34" charset="0"/>
                <a:ea typeface="Open Sans" panose="020B0606030504020204" pitchFamily="34" charset="0"/>
                <a:cs typeface="Open Sans" panose="020B0606030504020204" pitchFamily="34" charset="0"/>
              </a:rPr>
              <a:t>Passware Kit Mobile é uma ferramenta avançada de perícia móvel projetada para desbloquear e descriptografar dados de uma ampla variedade de dispositivos Android e iPhone, com suporte para mais de 900 modelos de telefones.</a:t>
            </a:r>
          </a:p>
          <a:p>
            <a:pPr marL="0" indent="0">
              <a:buNone/>
            </a:pPr>
            <a:endParaRPr lang="pt-BR" sz="200" dirty="0">
              <a:latin typeface="Open Sans" panose="020B0606030504020204" pitchFamily="34" charset="0"/>
              <a:ea typeface="Open Sans" panose="020B0606030504020204" pitchFamily="34" charset="0"/>
              <a:cs typeface="Open Sans" panose="020B0606030504020204" pitchFamily="34" charset="0"/>
            </a:endParaRPr>
          </a:p>
          <a:p>
            <a:r>
              <a:rPr lang="pt-BR" sz="1000" dirty="0">
                <a:latin typeface="Open Sans" panose="020B0606030504020204" pitchFamily="34" charset="0"/>
                <a:ea typeface="Open Sans" panose="020B0606030504020204" pitchFamily="34" charset="0"/>
                <a:cs typeface="Open Sans" panose="020B0606030504020204" pitchFamily="34" charset="0"/>
              </a:rPr>
              <a:t>Ignore ou recupere códigos de acesso desbloqueando padrões, senhas e PINs para extrair dados de dispositivos criptografados</a:t>
            </a:r>
          </a:p>
          <a:p>
            <a:r>
              <a:rPr lang="pt-BR" sz="1000" dirty="0">
                <a:latin typeface="Open Sans" panose="020B0606030504020204" pitchFamily="34" charset="0"/>
                <a:ea typeface="Open Sans" panose="020B0606030504020204" pitchFamily="34" charset="0"/>
                <a:cs typeface="Open Sans" panose="020B0606030504020204" pitchFamily="34" charset="0"/>
              </a:rPr>
              <a:t>Processe múltiplos dispositivos simultaneamente com o modo de múltiplas janelas</a:t>
            </a:r>
          </a:p>
          <a:p>
            <a:r>
              <a:rPr lang="pt-BR" sz="1000" dirty="0">
                <a:latin typeface="Open Sans" panose="020B0606030504020204" pitchFamily="34" charset="0"/>
                <a:ea typeface="Open Sans" panose="020B0606030504020204" pitchFamily="34" charset="0"/>
                <a:cs typeface="Open Sans" panose="020B0606030504020204" pitchFamily="34" charset="0"/>
              </a:rPr>
              <a:t>Descriptografe dados de aplicativos recuperando dados do iOS Keychain, senhas e informações de apps como Signal e Wickr</a:t>
            </a:r>
          </a:p>
          <a:p>
            <a:r>
              <a:rPr lang="pt-BR" sz="1000" dirty="0">
                <a:latin typeface="Open Sans" panose="020B0606030504020204" pitchFamily="34" charset="0"/>
                <a:ea typeface="Open Sans" panose="020B0606030504020204" pitchFamily="34" charset="0"/>
                <a:cs typeface="Open Sans" panose="020B0606030504020204" pitchFamily="34" charset="0"/>
              </a:rPr>
              <a:t>Acelere a recuperação utilizando GPUs NVIDIA/AMD e computação distribuída para acelerar a recuperação de códigos de desbloqueio</a:t>
            </a:r>
          </a:p>
          <a:p>
            <a:r>
              <a:rPr lang="pt-BR" sz="1000" dirty="0">
                <a:latin typeface="Open Sans" panose="020B0606030504020204" pitchFamily="34" charset="0"/>
                <a:ea typeface="Open Sans" panose="020B0606030504020204" pitchFamily="34" charset="0"/>
                <a:cs typeface="Open Sans" panose="020B0606030504020204" pitchFamily="34" charset="0"/>
              </a:rPr>
              <a:t>Realize extrações completas com extrações completas do sistema de arquivos e recuperação de chaves de criptografia de hardware</a:t>
            </a:r>
          </a:p>
          <a:p>
            <a:r>
              <a:rPr lang="pt-BR" sz="1000" dirty="0">
                <a:latin typeface="Open Sans" panose="020B0606030504020204" pitchFamily="34" charset="0"/>
                <a:ea typeface="Open Sans" panose="020B0606030504020204" pitchFamily="34" charset="0"/>
                <a:cs typeface="Open Sans" panose="020B0606030504020204" pitchFamily="34" charset="0"/>
              </a:rPr>
              <a:t>Aproveite o suporte multiplataforma para Windows e macOS</a:t>
            </a:r>
            <a:endParaRPr lang="en-GB" sz="800" noProof="0" dirty="0">
              <a:latin typeface="Open Sans" panose="020B0606030504020204" pitchFamily="34" charset="0"/>
              <a:ea typeface="Open Sans" panose="020B0606030504020204" pitchFamily="34" charset="0"/>
              <a:cs typeface="Open Sans" panose="020B0606030504020204" pitchFamily="34" charset="0"/>
            </a:endParaRPr>
          </a:p>
        </p:txBody>
      </p:sp>
      <p:pic>
        <p:nvPicPr>
          <p:cNvPr id="5" name="object 25">
            <a:extLst>
              <a:ext uri="{FF2B5EF4-FFF2-40B4-BE49-F238E27FC236}">
                <a16:creationId xmlns:a16="http://schemas.microsoft.com/office/drawing/2014/main" id="{BF77EA31-21AD-FBE7-6D77-7D84624EA1A7}"/>
              </a:ext>
            </a:extLst>
          </p:cNvPr>
          <p:cNvPicPr/>
          <p:nvPr/>
        </p:nvPicPr>
        <p:blipFill>
          <a:blip r:embed="rId3" cstate="print"/>
          <a:stretch>
            <a:fillRect/>
          </a:stretch>
        </p:blipFill>
        <p:spPr>
          <a:xfrm>
            <a:off x="778669" y="200025"/>
            <a:ext cx="3962400" cy="1365975"/>
          </a:xfrm>
          <a:prstGeom prst="rect">
            <a:avLst/>
          </a:prstGeom>
        </p:spPr>
      </p:pic>
      <p:pic>
        <p:nvPicPr>
          <p:cNvPr id="8" name="Picture 7">
            <a:extLst>
              <a:ext uri="{FF2B5EF4-FFF2-40B4-BE49-F238E27FC236}">
                <a16:creationId xmlns:a16="http://schemas.microsoft.com/office/drawing/2014/main" id="{613DA28E-7D04-B929-5452-A175F4DE29D3}"/>
              </a:ext>
            </a:extLst>
          </p:cNvPr>
          <p:cNvPicPr>
            <a:picLocks noChangeAspect="1"/>
          </p:cNvPicPr>
          <p:nvPr/>
        </p:nvPicPr>
        <p:blipFill>
          <a:blip r:embed="rId4" cstate="print">
            <a:extLst>
              <a:ext uri="{28A0092B-C50C-407E-A947-70E740481C1C}">
                <a14:useLocalDpi xmlns:a14="http://schemas.microsoft.com/office/drawing/2010/main" val="0"/>
              </a:ext>
            </a:extLst>
          </a:blip>
          <a:srcRect b="50487"/>
          <a:stretch/>
        </p:blipFill>
        <p:spPr>
          <a:xfrm>
            <a:off x="8093869" y="2071486"/>
            <a:ext cx="4428753" cy="2167139"/>
          </a:xfrm>
          <a:prstGeom prst="rect">
            <a:avLst/>
          </a:prstGeom>
        </p:spPr>
      </p:pic>
      <p:pic>
        <p:nvPicPr>
          <p:cNvPr id="10" name="Picture 9">
            <a:extLst>
              <a:ext uri="{FF2B5EF4-FFF2-40B4-BE49-F238E27FC236}">
                <a16:creationId xmlns:a16="http://schemas.microsoft.com/office/drawing/2014/main" id="{3021F264-4FDE-68E2-3A68-9688AD7E8745}"/>
              </a:ext>
            </a:extLst>
          </p:cNvPr>
          <p:cNvPicPr>
            <a:picLocks noChangeAspect="1"/>
          </p:cNvPicPr>
          <p:nvPr/>
        </p:nvPicPr>
        <p:blipFill>
          <a:blip r:embed="rId4" cstate="print">
            <a:extLst>
              <a:ext uri="{28A0092B-C50C-407E-A947-70E740481C1C}">
                <a14:useLocalDpi xmlns:a14="http://schemas.microsoft.com/office/drawing/2010/main" val="0"/>
              </a:ext>
            </a:extLst>
          </a:blip>
          <a:srcRect t="51271"/>
          <a:stretch/>
        </p:blipFill>
        <p:spPr>
          <a:xfrm>
            <a:off x="8093869" y="4619625"/>
            <a:ext cx="4428753" cy="2132841"/>
          </a:xfrm>
          <a:prstGeom prst="rect">
            <a:avLst/>
          </a:prstGeom>
        </p:spPr>
      </p:pic>
    </p:spTree>
    <p:extLst>
      <p:ext uri="{BB962C8B-B14F-4D97-AF65-F5344CB8AC3E}">
        <p14:creationId xmlns:p14="http://schemas.microsoft.com/office/powerpoint/2010/main" val="81135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object 17">
            <a:extLst>
              <a:ext uri="{FF2B5EF4-FFF2-40B4-BE49-F238E27FC236}">
                <a16:creationId xmlns:a16="http://schemas.microsoft.com/office/drawing/2014/main" id="{86F86731-774C-444D-8049-F0C32A60CA8A}"/>
              </a:ext>
            </a:extLst>
          </p:cNvPr>
          <p:cNvSpPr txBox="1">
            <a:spLocks noGrp="1"/>
          </p:cNvSpPr>
          <p:nvPr>
            <p:ph type="title"/>
          </p:nvPr>
        </p:nvSpPr>
        <p:spPr>
          <a:xfrm>
            <a:off x="816769" y="598287"/>
            <a:ext cx="11977688" cy="781496"/>
          </a:xfrm>
          <a:prstGeom prst="rect">
            <a:avLst/>
          </a:prstGeom>
        </p:spPr>
        <p:txBody>
          <a:bodyPr vert="horz" wrap="square" lIns="0" tIns="12700" rIns="0" bIns="0" rtlCol="0">
            <a:spAutoFit/>
          </a:bodyPr>
          <a:lstStyle/>
          <a:p>
            <a:pPr marL="12700" algn="ctr">
              <a:spcBef>
                <a:spcPts val="100"/>
              </a:spcBef>
            </a:pPr>
            <a:r>
              <a:rPr lang="pt-BR" sz="5400" b="0" spc="-10" dirty="0">
                <a:latin typeface="Bebas Neue" panose="020B0606020202050201" pitchFamily="34" charset="0"/>
              </a:rPr>
              <a:t>É hora de uma demonstração ao vivo</a:t>
            </a:r>
          </a:p>
        </p:txBody>
      </p:sp>
      <p:pic>
        <p:nvPicPr>
          <p:cNvPr id="2" name="Picture 1">
            <a:extLst>
              <a:ext uri="{FF2B5EF4-FFF2-40B4-BE49-F238E27FC236}">
                <a16:creationId xmlns:a16="http://schemas.microsoft.com/office/drawing/2014/main" id="{856BED12-E8C6-445C-25B1-9435699AF9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56482" y="1724025"/>
            <a:ext cx="7898262" cy="5838825"/>
          </a:xfrm>
          <a:prstGeom prst="rect">
            <a:avLst/>
          </a:prstGeom>
        </p:spPr>
      </p:pic>
    </p:spTree>
    <p:extLst>
      <p:ext uri="{BB962C8B-B14F-4D97-AF65-F5344CB8AC3E}">
        <p14:creationId xmlns:p14="http://schemas.microsoft.com/office/powerpoint/2010/main" val="228360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F9C7054-01A4-5624-8F4F-9279FEEA992D}"/>
            </a:ext>
          </a:extLst>
        </p:cNvPr>
        <p:cNvGrpSpPr/>
        <p:nvPr/>
      </p:nvGrpSpPr>
      <p:grpSpPr>
        <a:xfrm>
          <a:off x="0" y="0"/>
          <a:ext cx="0" cy="0"/>
          <a:chOff x="0" y="0"/>
          <a:chExt cx="0" cy="0"/>
        </a:xfrm>
      </p:grpSpPr>
      <p:sp>
        <p:nvSpPr>
          <p:cNvPr id="83" name="TextBox 82">
            <a:extLst>
              <a:ext uri="{FF2B5EF4-FFF2-40B4-BE49-F238E27FC236}">
                <a16:creationId xmlns:a16="http://schemas.microsoft.com/office/drawing/2014/main" id="{54CA78DF-C728-39F3-CE8F-AD2F1AF30180}"/>
              </a:ext>
            </a:extLst>
          </p:cNvPr>
          <p:cNvSpPr txBox="1"/>
          <p:nvPr/>
        </p:nvSpPr>
        <p:spPr>
          <a:xfrm>
            <a:off x="923925" y="2105025"/>
            <a:ext cx="11201401" cy="3548279"/>
          </a:xfrm>
          <a:prstGeom prst="rect">
            <a:avLst/>
          </a:prstGeom>
          <a:noFill/>
        </p:spPr>
        <p:txBody>
          <a:bodyPr wrap="square">
            <a:spAutoFit/>
          </a:bodyPr>
          <a:lstStyle/>
          <a:p>
            <a:pPr marL="38100" marR="30480">
              <a:lnSpc>
                <a:spcPct val="109300"/>
              </a:lnSpc>
              <a:spcBef>
                <a:spcPts val="1200"/>
              </a:spcBef>
            </a:pPr>
            <a:r>
              <a:rPr lang="pt-BR"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Graças à mínima necessidade de treinamento dos kits Ballistic Imager e Field Triage, as equipes de campo conseguiram coletar facilmente evidências críticas em situações em que o tempo é essencial.</a:t>
            </a:r>
          </a:p>
          <a:p>
            <a:pPr marL="38100" marR="30480">
              <a:lnSpc>
                <a:spcPct val="109300"/>
              </a:lnSpc>
              <a:spcBef>
                <a:spcPts val="1200"/>
              </a:spcBef>
            </a:pPr>
            <a:endParaRPr lang="pt-BR" sz="100" spc="-10" dirty="0">
              <a:solidFill>
                <a:schemeClr val="bg1"/>
              </a:solidFill>
              <a:latin typeface="Bebas Neue" panose="020B0000000000000000" pitchFamily="34" charset="0"/>
              <a:ea typeface="Open Sans" panose="020B0606030504020204" pitchFamily="34" charset="0"/>
              <a:cs typeface="Open Sans" panose="020B0606030504020204" pitchFamily="34" charset="0"/>
            </a:endParaRPr>
          </a:p>
          <a:p>
            <a:pPr marL="38100" marR="30480">
              <a:lnSpc>
                <a:spcPct val="109300"/>
              </a:lnSpc>
              <a:spcBef>
                <a:spcPts val="1200"/>
              </a:spcBef>
            </a:pPr>
            <a:r>
              <a:rPr lang="pt-BR"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O Detego Field Triage e o Ballistic Imager são ferramentas sólidas para exploração tática de mídia digital, além de serem muito fáceis de usar.</a:t>
            </a:r>
            <a:endPar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endParaRPr lang="pt-BR" sz="1400" spc="-1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a:p>
            <a:r>
              <a:rPr lang="pt-BR" sz="1400" spc="-1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Membro, Unidade de Exploração do Ministério da Defesa da Suécia</a:t>
            </a:r>
            <a:endPar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 name="TextBox 8">
            <a:extLst>
              <a:ext uri="{FF2B5EF4-FFF2-40B4-BE49-F238E27FC236}">
                <a16:creationId xmlns:a16="http://schemas.microsoft.com/office/drawing/2014/main" id="{5BE62BB8-AE71-F39B-BD6E-FCE3C8139C14}"/>
              </a:ext>
            </a:extLst>
          </p:cNvPr>
          <p:cNvSpPr txBox="1"/>
          <p:nvPr/>
        </p:nvSpPr>
        <p:spPr>
          <a:xfrm>
            <a:off x="550069" y="186372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84" name="TextBox 83">
            <a:extLst>
              <a:ext uri="{FF2B5EF4-FFF2-40B4-BE49-F238E27FC236}">
                <a16:creationId xmlns:a16="http://schemas.microsoft.com/office/drawing/2014/main" id="{0ED731E9-A153-D7A6-EACC-E525776552E4}"/>
              </a:ext>
            </a:extLst>
          </p:cNvPr>
          <p:cNvSpPr txBox="1"/>
          <p:nvPr/>
        </p:nvSpPr>
        <p:spPr>
          <a:xfrm>
            <a:off x="10456069" y="439102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4" name="Title 3">
            <a:extLst>
              <a:ext uri="{FF2B5EF4-FFF2-40B4-BE49-F238E27FC236}">
                <a16:creationId xmlns:a16="http://schemas.microsoft.com/office/drawing/2014/main" id="{6EBDEC11-309F-D4CA-4792-C3D4FF563D61}"/>
              </a:ext>
            </a:extLst>
          </p:cNvPr>
          <p:cNvSpPr>
            <a:spLocks noGrp="1"/>
          </p:cNvSpPr>
          <p:nvPr>
            <p:ph type="title"/>
          </p:nvPr>
        </p:nvSpPr>
        <p:spPr/>
        <p:txBody>
          <a:bodyPr/>
          <a:lstStyle/>
          <a:p>
            <a:r>
              <a:rPr lang="pt-BR" b="0" dirty="0">
                <a:latin typeface="Bebas Neue" panose="020B0606020202050201" pitchFamily="34" charset="0"/>
              </a:rPr>
              <a:t>O que nossos clientes dizem</a:t>
            </a:r>
          </a:p>
        </p:txBody>
      </p:sp>
    </p:spTree>
    <p:extLst>
      <p:ext uri="{BB962C8B-B14F-4D97-AF65-F5344CB8AC3E}">
        <p14:creationId xmlns:p14="http://schemas.microsoft.com/office/powerpoint/2010/main" val="139871332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3" name="TextBox 82">
            <a:extLst>
              <a:ext uri="{FF2B5EF4-FFF2-40B4-BE49-F238E27FC236}">
                <a16:creationId xmlns:a16="http://schemas.microsoft.com/office/drawing/2014/main" id="{6ECB4096-A6F7-BC4D-A067-30B14F653B5C}"/>
              </a:ext>
            </a:extLst>
          </p:cNvPr>
          <p:cNvSpPr txBox="1"/>
          <p:nvPr/>
        </p:nvSpPr>
        <p:spPr>
          <a:xfrm>
            <a:off x="852622" y="1876425"/>
            <a:ext cx="11596688" cy="4580228"/>
          </a:xfrm>
          <a:prstGeom prst="rect">
            <a:avLst/>
          </a:prstGeom>
          <a:noFill/>
        </p:spPr>
        <p:txBody>
          <a:bodyPr wrap="square">
            <a:spAutoFit/>
          </a:bodyPr>
          <a:lstStyle/>
          <a:p>
            <a:pPr marL="38100" marR="30480">
              <a:lnSpc>
                <a:spcPct val="109300"/>
              </a:lnSpc>
              <a:spcBef>
                <a:spcPts val="100"/>
              </a:spcBef>
            </a:pPr>
            <a:r>
              <a:rPr lang="pt-BR"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A capacidade e a usabilidade oferecidas pela Detego atendem de forma única às nossas necessidades como uma unidade militar de atuação avançada. Tínhamos vários desafios complexos e lacunas de capacidade, que eles ajudaram a solucionar e continuam aprimorando continuamente.</a:t>
            </a:r>
          </a:p>
          <a:p>
            <a:pPr marL="38100" marR="30480">
              <a:lnSpc>
                <a:spcPct val="109300"/>
              </a:lnSpc>
              <a:spcBef>
                <a:spcPts val="100"/>
              </a:spcBef>
            </a:pPr>
            <a:endParaRPr lang="pt-BR" sz="1400" spc="-10" dirty="0">
              <a:solidFill>
                <a:schemeClr val="bg1"/>
              </a:solidFill>
              <a:latin typeface="Bebas Neue" panose="020B0000000000000000" pitchFamily="34" charset="0"/>
              <a:ea typeface="Open Sans" panose="020B0606030504020204" pitchFamily="34" charset="0"/>
              <a:cs typeface="Open Sans" panose="020B0606030504020204" pitchFamily="34" charset="0"/>
            </a:endParaRPr>
          </a:p>
          <a:p>
            <a:pPr marL="38100" marR="30480">
              <a:lnSpc>
                <a:spcPct val="109300"/>
              </a:lnSpc>
              <a:spcBef>
                <a:spcPts val="100"/>
              </a:spcBef>
            </a:pPr>
            <a:r>
              <a:rPr lang="pt-BR"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O pacote completo de implantação proporcionou uma única fonte simples para aquisição, representando um grande salto em nossa capacidade de exploração digital.</a:t>
            </a:r>
          </a:p>
          <a:p>
            <a:pPr marL="12700" marR="30480">
              <a:lnSpc>
                <a:spcPct val="200000"/>
              </a:lnSpc>
              <a:spcAft>
                <a:spcPts val="1200"/>
              </a:spcAft>
            </a:pPr>
            <a:r>
              <a:rPr lang="pt-BR" sz="1400" spc="-1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Especialista Sênior no Assunto – Operações Especiais do Ministério da Defesa (MOD)</a:t>
            </a:r>
            <a:endPar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9" name="TextBox 8">
            <a:extLst>
              <a:ext uri="{FF2B5EF4-FFF2-40B4-BE49-F238E27FC236}">
                <a16:creationId xmlns:a16="http://schemas.microsoft.com/office/drawing/2014/main" id="{7F2D3056-2532-314C-8677-A953F1C2FCF0}"/>
              </a:ext>
            </a:extLst>
          </p:cNvPr>
          <p:cNvSpPr txBox="1"/>
          <p:nvPr/>
        </p:nvSpPr>
        <p:spPr>
          <a:xfrm>
            <a:off x="473869" y="164782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84" name="TextBox 83">
            <a:extLst>
              <a:ext uri="{FF2B5EF4-FFF2-40B4-BE49-F238E27FC236}">
                <a16:creationId xmlns:a16="http://schemas.microsoft.com/office/drawing/2014/main" id="{01283920-6FD5-A042-83E1-BBAE780D70DD}"/>
              </a:ext>
            </a:extLst>
          </p:cNvPr>
          <p:cNvSpPr txBox="1"/>
          <p:nvPr/>
        </p:nvSpPr>
        <p:spPr>
          <a:xfrm>
            <a:off x="1843223" y="515302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4" name="Title 3">
            <a:extLst>
              <a:ext uri="{FF2B5EF4-FFF2-40B4-BE49-F238E27FC236}">
                <a16:creationId xmlns:a16="http://schemas.microsoft.com/office/drawing/2014/main" id="{E565BDC5-336B-4562-B79E-5E7B8DD8259E}"/>
              </a:ext>
            </a:extLst>
          </p:cNvPr>
          <p:cNvSpPr>
            <a:spLocks noGrp="1"/>
          </p:cNvSpPr>
          <p:nvPr>
            <p:ph type="title"/>
          </p:nvPr>
        </p:nvSpPr>
        <p:spPr/>
        <p:txBody>
          <a:bodyPr/>
          <a:lstStyle/>
          <a:p>
            <a:r>
              <a:rPr lang="pt-BR" b="0" dirty="0">
                <a:latin typeface="Bebas Neue" panose="020B0606020202050201" pitchFamily="34" charset="0"/>
              </a:rPr>
              <a:t>O que nossos clientes dizem</a:t>
            </a:r>
          </a:p>
        </p:txBody>
      </p:sp>
    </p:spTree>
    <p:extLst>
      <p:ext uri="{BB962C8B-B14F-4D97-AF65-F5344CB8AC3E}">
        <p14:creationId xmlns:p14="http://schemas.microsoft.com/office/powerpoint/2010/main" val="3256294573"/>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8" name="object 17">
            <a:extLst>
              <a:ext uri="{FF2B5EF4-FFF2-40B4-BE49-F238E27FC236}">
                <a16:creationId xmlns:a16="http://schemas.microsoft.com/office/drawing/2014/main" id="{53CD2E97-D73A-49DD-8DCB-930C8A47F941}"/>
              </a:ext>
            </a:extLst>
          </p:cNvPr>
          <p:cNvSpPr txBox="1">
            <a:spLocks noGrp="1"/>
          </p:cNvSpPr>
          <p:nvPr>
            <p:ph type="title"/>
          </p:nvPr>
        </p:nvSpPr>
        <p:spPr>
          <a:xfrm>
            <a:off x="923925" y="763373"/>
            <a:ext cx="11596688" cy="740203"/>
          </a:xfrm>
          <a:prstGeom prst="rect">
            <a:avLst/>
          </a:prstGeom>
        </p:spPr>
        <p:txBody>
          <a:bodyPr vert="horz" wrap="square" lIns="0" tIns="0" rIns="0" bIns="0" rtlCol="0">
            <a:spAutoFit/>
          </a:bodyPr>
          <a:lstStyle/>
          <a:p>
            <a:r>
              <a:rPr lang="en-GB" dirty="0"/>
              <a:t>Somos a Detego Global</a:t>
            </a:r>
          </a:p>
        </p:txBody>
      </p:sp>
      <p:sp>
        <p:nvSpPr>
          <p:cNvPr id="2" name="Content Placeholder 1">
            <a:extLst>
              <a:ext uri="{FF2B5EF4-FFF2-40B4-BE49-F238E27FC236}">
                <a16:creationId xmlns:a16="http://schemas.microsoft.com/office/drawing/2014/main" id="{97A1D7DF-ECA0-1547-A2AA-7C8663A56A2C}"/>
              </a:ext>
            </a:extLst>
          </p:cNvPr>
          <p:cNvSpPr>
            <a:spLocks noGrp="1"/>
          </p:cNvSpPr>
          <p:nvPr>
            <p:ph idx="1"/>
          </p:nvPr>
        </p:nvSpPr>
        <p:spPr>
          <a:xfrm>
            <a:off x="923925" y="1798950"/>
            <a:ext cx="4883944" cy="4799013"/>
          </a:xfrm>
        </p:spPr>
        <p:txBody>
          <a:bodyPr>
            <a:normAutofit fontScale="92500"/>
          </a:bodyPr>
          <a:lstStyle/>
          <a:p>
            <a:pPr marL="0" indent="0">
              <a:lnSpc>
                <a:spcPct val="120000"/>
              </a:lnSpc>
              <a:buNone/>
            </a:pPr>
            <a:r>
              <a:rPr lang="pt-BR" sz="3500" spc="-5" dirty="0">
                <a:solidFill>
                  <a:srgbClr val="27AAE1"/>
                </a:solidFill>
                <a:latin typeface="Bebas Neue" panose="020B0606020202050201" pitchFamily="34" charset="0"/>
                <a:cs typeface="Roboto-Medium"/>
              </a:rPr>
              <a:t>Ajudando você a enfrentar os desafios de segurança do século XXI</a:t>
            </a:r>
          </a:p>
          <a:p>
            <a:pPr marL="0" indent="0">
              <a:lnSpc>
                <a:spcPct val="120000"/>
              </a:lnSpc>
              <a:buNone/>
            </a:pPr>
            <a:r>
              <a:rPr lang="pt-BR" sz="1200" dirty="0">
                <a:latin typeface="Open Sans" panose="020B0606030504020204" pitchFamily="34" charset="0"/>
                <a:ea typeface="Open Sans" panose="020B0606030504020204" pitchFamily="34" charset="0"/>
                <a:cs typeface="Open Sans" panose="020B0606030504020204" pitchFamily="34" charset="0"/>
              </a:rPr>
              <a:t>Somos a Detego Global, a empresa por trás de soluções premiadas de Perícia Digital, Gestão de Casos e Monitoramento de Endpoints, nas quais confiam forças militares, equipes de aplicação da lei, agências de inteligência e empresas em todo o mundo.</a:t>
            </a:r>
          </a:p>
          <a:p>
            <a:pPr marL="0" indent="0">
              <a:lnSpc>
                <a:spcPct val="160000"/>
              </a:lnSpc>
              <a:spcAft>
                <a:spcPts val="800"/>
              </a:spcAft>
              <a:buNone/>
            </a:pPr>
            <a:r>
              <a:rPr lang="pt-BR" sz="1200" dirty="0">
                <a:latin typeface="Open Sans" panose="020B0606030504020204" pitchFamily="34" charset="0"/>
                <a:ea typeface="Open Sans" panose="020B0606030504020204" pitchFamily="34" charset="0"/>
                <a:cs typeface="Open Sans" panose="020B0606030504020204" pitchFamily="34" charset="0"/>
              </a:rPr>
              <a:t>Com o uso cada vez maior de dispositivos digitais e o correspondente aumento massivo de dados gerados, nossas soluções tornaram-se a escolha preferida para adquirir, analisar e agir rapidamente com base em evidências e inteligência digital.</a:t>
            </a:r>
          </a:p>
          <a:p>
            <a:pPr marL="0" indent="0">
              <a:lnSpc>
                <a:spcPct val="160000"/>
              </a:lnSpc>
              <a:spcAft>
                <a:spcPts val="800"/>
              </a:spcAft>
              <a:buNone/>
            </a:pPr>
            <a:r>
              <a:rPr lang="pt-BR" sz="1200" dirty="0">
                <a:latin typeface="Open Sans" panose="020B0606030504020204" pitchFamily="34" charset="0"/>
                <a:ea typeface="Open Sans" panose="020B0606030504020204" pitchFamily="34" charset="0"/>
                <a:cs typeface="Open Sans" panose="020B0606030504020204" pitchFamily="34" charset="0"/>
              </a:rPr>
              <a:t>Com a confiança de clientes em mais de 70 países, nossas soluções desempenham um papel crucial na prevenção de crimes graves, que vão desde abuso infantil e tráfico de pessoas até fraude e terrorismo.</a:t>
            </a:r>
            <a:endParaRPr lang="en-GB" sz="1500" noProof="0" dirty="0">
              <a:effectLst/>
            </a:endParaRPr>
          </a:p>
        </p:txBody>
      </p:sp>
      <p:cxnSp>
        <p:nvCxnSpPr>
          <p:cNvPr id="127" name="Straight Connector 126">
            <a:extLst>
              <a:ext uri="{FF2B5EF4-FFF2-40B4-BE49-F238E27FC236}">
                <a16:creationId xmlns:a16="http://schemas.microsoft.com/office/drawing/2014/main" id="{4A4794B0-C270-5E4C-BACD-1CC3BF01138C}"/>
              </a:ext>
            </a:extLst>
          </p:cNvPr>
          <p:cNvCxnSpPr>
            <a:cxnSpLocks/>
          </p:cNvCxnSpPr>
          <p:nvPr/>
        </p:nvCxnSpPr>
        <p:spPr>
          <a:xfrm>
            <a:off x="6112669" y="1798950"/>
            <a:ext cx="0" cy="494953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ED9CA496-083A-78D2-5B23-4A796FE05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69869" y="1798950"/>
            <a:ext cx="5029200" cy="5025793"/>
          </a:xfrm>
          <a:prstGeom prst="rect">
            <a:avLst/>
          </a:prstGeom>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F2D3056-2532-314C-8677-A953F1C2FCF0}"/>
              </a:ext>
            </a:extLst>
          </p:cNvPr>
          <p:cNvSpPr txBox="1"/>
          <p:nvPr/>
        </p:nvSpPr>
        <p:spPr>
          <a:xfrm>
            <a:off x="473869" y="1571625"/>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84" name="TextBox 83">
            <a:extLst>
              <a:ext uri="{FF2B5EF4-FFF2-40B4-BE49-F238E27FC236}">
                <a16:creationId xmlns:a16="http://schemas.microsoft.com/office/drawing/2014/main" id="{01283920-6FD5-A042-83E1-BBAE780D70DD}"/>
              </a:ext>
            </a:extLst>
          </p:cNvPr>
          <p:cNvSpPr txBox="1"/>
          <p:nvPr/>
        </p:nvSpPr>
        <p:spPr>
          <a:xfrm>
            <a:off x="9072527" y="5201186"/>
            <a:ext cx="545342" cy="1323439"/>
          </a:xfrm>
          <a:prstGeom prst="rect">
            <a:avLst/>
          </a:prstGeom>
          <a:noFill/>
        </p:spPr>
        <p:txBody>
          <a:bodyPr wrap="none" rtlCol="0">
            <a:spAutoFit/>
          </a:bodyPr>
          <a:lstStyle/>
          <a:p>
            <a:r>
              <a:rPr lang="en-GB" sz="8000" b="1" noProof="0" dirty="0">
                <a:solidFill>
                  <a:srgbClr val="43A4DD"/>
                </a:solidFill>
                <a:latin typeface="Bebas Neue Bold" panose="020B0000000000000000" pitchFamily="34" charset="0"/>
              </a:rPr>
              <a:t>”</a:t>
            </a:r>
          </a:p>
        </p:txBody>
      </p:sp>
      <p:sp>
        <p:nvSpPr>
          <p:cNvPr id="4" name="Title 3">
            <a:extLst>
              <a:ext uri="{FF2B5EF4-FFF2-40B4-BE49-F238E27FC236}">
                <a16:creationId xmlns:a16="http://schemas.microsoft.com/office/drawing/2014/main" id="{E565BDC5-336B-4562-B79E-5E7B8DD8259E}"/>
              </a:ext>
            </a:extLst>
          </p:cNvPr>
          <p:cNvSpPr>
            <a:spLocks noGrp="1"/>
          </p:cNvSpPr>
          <p:nvPr>
            <p:ph type="title"/>
          </p:nvPr>
        </p:nvSpPr>
        <p:spPr/>
        <p:txBody>
          <a:bodyPr/>
          <a:lstStyle/>
          <a:p>
            <a:r>
              <a:rPr lang="pt-BR" b="0" dirty="0">
                <a:latin typeface="Bebas Neue" panose="020B0606020202050201" pitchFamily="34" charset="0"/>
              </a:rPr>
              <a:t>O que nossos clientes dizem</a:t>
            </a:r>
          </a:p>
        </p:txBody>
      </p:sp>
      <p:sp>
        <p:nvSpPr>
          <p:cNvPr id="83" name="TextBox 82">
            <a:extLst>
              <a:ext uri="{FF2B5EF4-FFF2-40B4-BE49-F238E27FC236}">
                <a16:creationId xmlns:a16="http://schemas.microsoft.com/office/drawing/2014/main" id="{6ECB4096-A6F7-BC4D-A067-30B14F653B5C}"/>
              </a:ext>
            </a:extLst>
          </p:cNvPr>
          <p:cNvSpPr txBox="1"/>
          <p:nvPr/>
        </p:nvSpPr>
        <p:spPr>
          <a:xfrm>
            <a:off x="906250" y="1785397"/>
            <a:ext cx="11963401" cy="4555093"/>
          </a:xfrm>
          <a:prstGeom prst="rect">
            <a:avLst/>
          </a:prstGeom>
          <a:noFill/>
        </p:spPr>
        <p:txBody>
          <a:bodyPr wrap="square">
            <a:spAutoFit/>
          </a:bodyPr>
          <a:lstStyle/>
          <a:p>
            <a:pPr fontAlgn="base">
              <a:spcBef>
                <a:spcPts val="1200"/>
              </a:spcBef>
            </a:pPr>
            <a:r>
              <a:rPr lang="pt-BR"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Só queria compartilhar uma novidade com você. Esta manhã participei da execução de um mandado de busca e realizamos nosso primeiro uso do Detego no computador em funcionamento do suspeito.</a:t>
            </a:r>
          </a:p>
          <a:p>
            <a:pPr fontAlgn="base">
              <a:spcBef>
                <a:spcPts val="1200"/>
              </a:spcBef>
            </a:pPr>
            <a:endParaRPr lang="pt-BR" sz="100" spc="-10" dirty="0">
              <a:solidFill>
                <a:schemeClr val="bg1"/>
              </a:solidFill>
              <a:latin typeface="Bebas Neue" panose="020B0000000000000000" pitchFamily="34" charset="0"/>
              <a:ea typeface="Open Sans" panose="020B0606030504020204" pitchFamily="34" charset="0"/>
              <a:cs typeface="Open Sans" panose="020B0606030504020204" pitchFamily="34" charset="0"/>
            </a:endParaRPr>
          </a:p>
          <a:p>
            <a:pPr fontAlgn="base">
              <a:spcBef>
                <a:spcPts val="1200"/>
              </a:spcBef>
            </a:pPr>
            <a:r>
              <a:rPr lang="pt-BR"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Não apenas encontrei o material necessário, como também o sistema identificou rapidamente os nomes de usuário e senhas que correspondiam à denúncia cibernética.</a:t>
            </a:r>
          </a:p>
          <a:p>
            <a:pPr fontAlgn="base">
              <a:spcBef>
                <a:spcPts val="1200"/>
              </a:spcBef>
            </a:pPr>
            <a:endParaRPr lang="pt-BR" sz="100" spc="-10" dirty="0">
              <a:solidFill>
                <a:schemeClr val="bg1"/>
              </a:solidFill>
              <a:latin typeface="Bebas Neue" panose="020B0000000000000000" pitchFamily="34" charset="0"/>
              <a:ea typeface="Open Sans" panose="020B0606030504020204" pitchFamily="34" charset="0"/>
              <a:cs typeface="Open Sans" panose="020B0606030504020204" pitchFamily="34" charset="0"/>
            </a:endParaRPr>
          </a:p>
          <a:p>
            <a:pPr fontAlgn="base">
              <a:spcBef>
                <a:spcPts val="1200"/>
              </a:spcBef>
            </a:pPr>
            <a:r>
              <a:rPr lang="pt-BR" sz="3200"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Obrigado novamente por toda a ajuda durante o processo de compra e o treinamento. Acredito que utilizaremos essa ferramenta por muito tempo.</a:t>
            </a:r>
          </a:p>
          <a:p>
            <a:pPr fontAlgn="base">
              <a:spcBef>
                <a:spcPts val="1200"/>
              </a:spcBef>
            </a:pPr>
            <a:r>
              <a:rPr lang="pt-BR" sz="1400" spc="-1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rPr>
              <a:t>Investigador Forense Chefe, Força-Tarefa de Crimes na Internet contra Crianças (ICAC)</a:t>
            </a:r>
            <a:endParaRPr lang="en-GB" sz="1400" spc="-10" noProof="0" dirty="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417165125"/>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Text&#10;&#10;Description automatically generated with low confidence">
            <a:extLst>
              <a:ext uri="{FF2B5EF4-FFF2-40B4-BE49-F238E27FC236}">
                <a16:creationId xmlns:a16="http://schemas.microsoft.com/office/drawing/2014/main" id="{7127EFA8-8D19-F64E-AC9A-CF3A6F6E0B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1219" y="2295525"/>
            <a:ext cx="4102100" cy="2971800"/>
          </a:xfrm>
          <a:prstGeom prst="rect">
            <a:avLst/>
          </a:prstGeom>
        </p:spPr>
      </p:pic>
    </p:spTree>
    <p:extLst>
      <p:ext uri="{BB962C8B-B14F-4D97-AF65-F5344CB8AC3E}">
        <p14:creationId xmlns:p14="http://schemas.microsoft.com/office/powerpoint/2010/main" val="465272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8" name="object 17">
            <a:extLst>
              <a:ext uri="{FF2B5EF4-FFF2-40B4-BE49-F238E27FC236}">
                <a16:creationId xmlns:a16="http://schemas.microsoft.com/office/drawing/2014/main" id="{53CD2E97-D73A-49DD-8DCB-930C8A47F941}"/>
              </a:ext>
            </a:extLst>
          </p:cNvPr>
          <p:cNvSpPr txBox="1">
            <a:spLocks noGrp="1"/>
          </p:cNvSpPr>
          <p:nvPr>
            <p:ph type="title"/>
          </p:nvPr>
        </p:nvSpPr>
        <p:spPr>
          <a:xfrm>
            <a:off x="923925" y="763373"/>
            <a:ext cx="11596688" cy="740203"/>
          </a:xfrm>
          <a:prstGeom prst="rect">
            <a:avLst/>
          </a:prstGeom>
        </p:spPr>
        <p:txBody>
          <a:bodyPr vert="horz" wrap="square" lIns="0" tIns="0" rIns="0" bIns="0" rtlCol="0">
            <a:spAutoFit/>
          </a:bodyPr>
          <a:lstStyle/>
          <a:p>
            <a:pPr marL="12700">
              <a:spcBef>
                <a:spcPts val="100"/>
              </a:spcBef>
            </a:pPr>
            <a:r>
              <a:rPr lang="en-GB" b="0" spc="-10" dirty="0">
                <a:latin typeface="Bebas Neue" panose="020B0606020202050201" pitchFamily="34" charset="0"/>
              </a:rPr>
              <a:t>Por </a:t>
            </a:r>
            <a:r>
              <a:rPr lang="en-GB" b="0" spc="-10" dirty="0" err="1">
                <a:latin typeface="Bebas Neue" panose="020B0606020202050201" pitchFamily="34" charset="0"/>
              </a:rPr>
              <a:t>que</a:t>
            </a:r>
            <a:r>
              <a:rPr lang="en-GB" b="0" spc="-10" dirty="0">
                <a:latin typeface="Bebas Neue" panose="020B0606020202050201" pitchFamily="34" charset="0"/>
              </a:rPr>
              <a:t> </a:t>
            </a:r>
            <a:r>
              <a:rPr lang="en-GB" b="0" spc="-10" dirty="0" err="1">
                <a:latin typeface="Bebas Neue" panose="020B0606020202050201" pitchFamily="34" charset="0"/>
              </a:rPr>
              <a:t>nos</a:t>
            </a:r>
            <a:r>
              <a:rPr lang="en-GB" b="0" spc="-10" dirty="0">
                <a:latin typeface="Bebas Neue" panose="020B0606020202050201" pitchFamily="34" charset="0"/>
              </a:rPr>
              <a:t> </a:t>
            </a:r>
            <a:r>
              <a:rPr lang="en-GB" b="0" spc="-10" dirty="0" err="1">
                <a:latin typeface="Bebas Neue" panose="020B0606020202050201" pitchFamily="34" charset="0"/>
              </a:rPr>
              <a:t>escolher</a:t>
            </a:r>
            <a:r>
              <a:rPr lang="en-GB" b="0" spc="-10" dirty="0">
                <a:latin typeface="Bebas Neue" panose="020B0606020202050201" pitchFamily="34" charset="0"/>
              </a:rPr>
              <a:t>?</a:t>
            </a:r>
            <a:endParaRPr lang="en-GB" b="0" spc="-40" noProof="0" dirty="0">
              <a:latin typeface="Bebas Neue" panose="020B0606020202050201" pitchFamily="34" charset="0"/>
            </a:endParaRPr>
          </a:p>
        </p:txBody>
      </p:sp>
      <p:cxnSp>
        <p:nvCxnSpPr>
          <p:cNvPr id="127" name="Straight Connector 126">
            <a:extLst>
              <a:ext uri="{FF2B5EF4-FFF2-40B4-BE49-F238E27FC236}">
                <a16:creationId xmlns:a16="http://schemas.microsoft.com/office/drawing/2014/main" id="{4A4794B0-C270-5E4C-BACD-1CC3BF01138C}"/>
              </a:ext>
            </a:extLst>
          </p:cNvPr>
          <p:cNvCxnSpPr>
            <a:cxnSpLocks/>
          </p:cNvCxnSpPr>
          <p:nvPr/>
        </p:nvCxnSpPr>
        <p:spPr>
          <a:xfrm>
            <a:off x="5350669" y="2032295"/>
            <a:ext cx="0" cy="494953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59" name="object 59"/>
          <p:cNvSpPr txBox="1"/>
          <p:nvPr/>
        </p:nvSpPr>
        <p:spPr>
          <a:xfrm>
            <a:off x="5959475" y="1926289"/>
            <a:ext cx="5868194" cy="671979"/>
          </a:xfrm>
          <a:prstGeom prst="rect">
            <a:avLst/>
          </a:prstGeom>
        </p:spPr>
        <p:txBody>
          <a:bodyPr vert="horz" wrap="square" lIns="0" tIns="12700" rIns="0" bIns="0" rtlCol="0">
            <a:spAutoFit/>
          </a:bodyPr>
          <a:lstStyle/>
          <a:p>
            <a:pPr marL="12700">
              <a:spcBef>
                <a:spcPts val="100"/>
              </a:spcBef>
            </a:pPr>
            <a:r>
              <a:rPr lang="en-GB" sz="3000" spc="-5" dirty="0" err="1">
                <a:solidFill>
                  <a:srgbClr val="43A4DC"/>
                </a:solidFill>
                <a:latin typeface="Bebas Neue" panose="020B0000000000000000" pitchFamily="34" charset="0"/>
                <a:cs typeface="Roboto-Medium"/>
              </a:rPr>
              <a:t>Atendimento</a:t>
            </a:r>
            <a:r>
              <a:rPr lang="en-GB" sz="3000" spc="-5" dirty="0">
                <a:solidFill>
                  <a:srgbClr val="43A4DC"/>
                </a:solidFill>
                <a:latin typeface="Bebas Neue" panose="020B0000000000000000" pitchFamily="34" charset="0"/>
                <a:cs typeface="Roboto-Medium"/>
              </a:rPr>
              <a:t> </a:t>
            </a:r>
            <a:r>
              <a:rPr lang="en-GB" sz="3000" spc="-5" dirty="0" err="1">
                <a:solidFill>
                  <a:srgbClr val="43A4DC"/>
                </a:solidFill>
                <a:latin typeface="Bebas Neue" panose="020B0000000000000000" pitchFamily="34" charset="0"/>
                <a:cs typeface="Roboto-Medium"/>
              </a:rPr>
              <a:t>personalizado</a:t>
            </a:r>
            <a:r>
              <a:rPr lang="en-GB" sz="3000" spc="-5" dirty="0">
                <a:solidFill>
                  <a:srgbClr val="43A4DC"/>
                </a:solidFill>
                <a:latin typeface="Bebas Neue" panose="020B0000000000000000" pitchFamily="34" charset="0"/>
                <a:cs typeface="Roboto-Medium"/>
              </a:rPr>
              <a:t>, </a:t>
            </a:r>
            <a:r>
              <a:rPr lang="en-GB" sz="3000" spc="-5" dirty="0" err="1">
                <a:solidFill>
                  <a:srgbClr val="43A4DC"/>
                </a:solidFill>
                <a:latin typeface="Bebas Neue" panose="020B0000000000000000" pitchFamily="34" charset="0"/>
                <a:cs typeface="Roboto-Medium"/>
              </a:rPr>
              <a:t>alcance</a:t>
            </a:r>
            <a:r>
              <a:rPr lang="en-GB" sz="3000" spc="-5" dirty="0">
                <a:solidFill>
                  <a:srgbClr val="43A4DC"/>
                </a:solidFill>
                <a:latin typeface="Bebas Neue" panose="020B0000000000000000" pitchFamily="34" charset="0"/>
                <a:cs typeface="Roboto-Medium"/>
              </a:rPr>
              <a:t> global</a:t>
            </a:r>
          </a:p>
          <a:p>
            <a:pPr marL="12700">
              <a:spcBef>
                <a:spcPts val="100"/>
              </a:spcBef>
            </a:pPr>
            <a:r>
              <a:rPr lang="pt-BR" sz="1200" spc="-5" dirty="0">
                <a:solidFill>
                  <a:srgbClr val="FFFFFF"/>
                </a:solidFill>
                <a:latin typeface="Open Sans" panose="020B0606030504020204" pitchFamily="34" charset="0"/>
                <a:ea typeface="Open Sans" panose="020B0606030504020204" pitchFamily="34" charset="0"/>
                <a:cs typeface="Open Sans" panose="020B0606030504020204" pitchFamily="34" charset="0"/>
              </a:rPr>
              <a:t>Mais de 70 parceiros em 36 países, com suporte a partir de sete localidades:</a:t>
            </a:r>
            <a:endParaRPr lang="en-GB" sz="12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7" name="object 64">
            <a:extLst>
              <a:ext uri="{FF2B5EF4-FFF2-40B4-BE49-F238E27FC236}">
                <a16:creationId xmlns:a16="http://schemas.microsoft.com/office/drawing/2014/main" id="{5BF39D72-F02A-5745-AB92-514F0FC75209}"/>
              </a:ext>
            </a:extLst>
          </p:cNvPr>
          <p:cNvSpPr txBox="1"/>
          <p:nvPr/>
        </p:nvSpPr>
        <p:spPr>
          <a:xfrm>
            <a:off x="6048809" y="6318420"/>
            <a:ext cx="6921860" cy="883835"/>
          </a:xfrm>
          <a:prstGeom prst="rect">
            <a:avLst/>
          </a:prstGeom>
        </p:spPr>
        <p:txBody>
          <a:bodyPr vert="horz" wrap="square" lIns="0" tIns="13970" rIns="0" bIns="0" numCol="2" rtlCol="0">
            <a:noAutofit/>
          </a:bodyPr>
          <a:lstStyle/>
          <a:p>
            <a:pPr marL="241300" indent="-228600">
              <a:lnSpc>
                <a:spcPct val="150000"/>
              </a:lnSpc>
              <a:spcBef>
                <a:spcPts val="110"/>
              </a:spcBef>
              <a:buAutoNum type="arabicPeriod"/>
            </a:pPr>
            <a:r>
              <a:rPr lang="pt-BR" sz="1050" dirty="0">
                <a:solidFill>
                  <a:schemeClr val="bg1"/>
                </a:solidFill>
                <a:latin typeface="Open Sans" panose="020B0606030504020204" pitchFamily="34" charset="0"/>
                <a:ea typeface="Open Sans" panose="020B0606030504020204" pitchFamily="34" charset="0"/>
                <a:cs typeface="Open Sans" panose="020B0606030504020204" pitchFamily="34" charset="0"/>
              </a:rPr>
              <a:t>Londres, Reino Unido – Sede global</a:t>
            </a:r>
          </a:p>
          <a:p>
            <a:pPr marL="241300" indent="-228600">
              <a:lnSpc>
                <a:spcPct val="150000"/>
              </a:lnSpc>
              <a:spcBef>
                <a:spcPts val="110"/>
              </a:spcBef>
              <a:buAutoNum type="arabicPeriod"/>
            </a:pPr>
            <a:r>
              <a:rPr lang="pt-BR" sz="1050" dirty="0">
                <a:solidFill>
                  <a:schemeClr val="bg1"/>
                </a:solidFill>
                <a:latin typeface="Open Sans" panose="020B0606030504020204" pitchFamily="34" charset="0"/>
                <a:ea typeface="Open Sans" panose="020B0606030504020204" pitchFamily="34" charset="0"/>
                <a:cs typeface="Open Sans" panose="020B0606030504020204" pitchFamily="34" charset="0"/>
              </a:rPr>
              <a:t>Horsham, Reino Unido</a:t>
            </a:r>
          </a:p>
          <a:p>
            <a:pPr marL="241300" indent="-228600">
              <a:lnSpc>
                <a:spcPct val="150000"/>
              </a:lnSpc>
              <a:spcBef>
                <a:spcPts val="110"/>
              </a:spcBef>
              <a:buAutoNum type="arabicPeriod"/>
            </a:pPr>
            <a:r>
              <a:rPr lang="pt-BR" sz="1050" dirty="0">
                <a:solidFill>
                  <a:schemeClr val="bg1"/>
                </a:solidFill>
                <a:latin typeface="Open Sans" panose="020B0606030504020204" pitchFamily="34" charset="0"/>
                <a:ea typeface="Open Sans" panose="020B0606030504020204" pitchFamily="34" charset="0"/>
                <a:cs typeface="Open Sans" panose="020B0606030504020204" pitchFamily="34" charset="0"/>
              </a:rPr>
              <a:t>Delaware, Estados Unidos</a:t>
            </a:r>
          </a:p>
          <a:p>
            <a:pPr marL="241300" indent="-228600">
              <a:lnSpc>
                <a:spcPct val="150000"/>
              </a:lnSpc>
              <a:spcBef>
                <a:spcPts val="110"/>
              </a:spcBef>
              <a:buAutoNum type="arabicPeriod"/>
            </a:pPr>
            <a:r>
              <a:rPr lang="pt-BR" sz="1050" dirty="0">
                <a:solidFill>
                  <a:schemeClr val="bg1"/>
                </a:solidFill>
                <a:latin typeface="Open Sans" panose="020B0606030504020204" pitchFamily="34" charset="0"/>
                <a:ea typeface="Open Sans" panose="020B0606030504020204" pitchFamily="34" charset="0"/>
                <a:cs typeface="Open Sans" panose="020B0606030504020204" pitchFamily="34" charset="0"/>
              </a:rPr>
              <a:t>Joanesburgo, África do Sul</a:t>
            </a:r>
          </a:p>
          <a:p>
            <a:pPr marL="241300" indent="-228600">
              <a:lnSpc>
                <a:spcPct val="150000"/>
              </a:lnSpc>
              <a:spcBef>
                <a:spcPts val="110"/>
              </a:spcBef>
              <a:buAutoNum type="arabicPeriod"/>
            </a:pPr>
            <a:r>
              <a:rPr lang="pt-BR" sz="1050" dirty="0">
                <a:solidFill>
                  <a:schemeClr val="bg1"/>
                </a:solidFill>
                <a:latin typeface="Open Sans" panose="020B0606030504020204" pitchFamily="34" charset="0"/>
                <a:ea typeface="Open Sans" panose="020B0606030504020204" pitchFamily="34" charset="0"/>
                <a:cs typeface="Open Sans" panose="020B0606030504020204" pitchFamily="34" charset="0"/>
              </a:rPr>
              <a:t>Dubai, Emirados Árabes Unidos</a:t>
            </a:r>
          </a:p>
          <a:p>
            <a:pPr marL="241300" indent="-228600">
              <a:lnSpc>
                <a:spcPct val="150000"/>
              </a:lnSpc>
              <a:spcBef>
                <a:spcPts val="110"/>
              </a:spcBef>
              <a:buAutoNum type="arabicPeriod"/>
            </a:pPr>
            <a:r>
              <a:rPr lang="pt-BR" sz="1050" dirty="0">
                <a:solidFill>
                  <a:schemeClr val="bg1"/>
                </a:solidFill>
                <a:latin typeface="Open Sans" panose="020B0606030504020204" pitchFamily="34" charset="0"/>
                <a:ea typeface="Open Sans" panose="020B0606030504020204" pitchFamily="34" charset="0"/>
                <a:cs typeface="Open Sans" panose="020B0606030504020204" pitchFamily="34" charset="0"/>
              </a:rPr>
              <a:t>Nairóbi, Quênia</a:t>
            </a:r>
          </a:p>
          <a:p>
            <a:pPr marL="241300" indent="-228600">
              <a:lnSpc>
                <a:spcPct val="150000"/>
              </a:lnSpc>
              <a:spcBef>
                <a:spcPts val="110"/>
              </a:spcBef>
              <a:buAutoNum type="arabicPeriod"/>
            </a:pPr>
            <a:r>
              <a:rPr lang="pt-BR" sz="1050" dirty="0">
                <a:solidFill>
                  <a:schemeClr val="bg1"/>
                </a:solidFill>
                <a:latin typeface="Open Sans" panose="020B0606030504020204" pitchFamily="34" charset="0"/>
                <a:ea typeface="Open Sans" panose="020B0606030504020204" pitchFamily="34" charset="0"/>
                <a:cs typeface="Open Sans" panose="020B0606030504020204" pitchFamily="34" charset="0"/>
              </a:rPr>
              <a:t>Madri, Espanha</a:t>
            </a:r>
          </a:p>
        </p:txBody>
      </p:sp>
      <p:sp>
        <p:nvSpPr>
          <p:cNvPr id="6" name="object 59">
            <a:extLst>
              <a:ext uri="{FF2B5EF4-FFF2-40B4-BE49-F238E27FC236}">
                <a16:creationId xmlns:a16="http://schemas.microsoft.com/office/drawing/2014/main" id="{3207D5DD-B11A-5C3F-D3C7-4641F0FD04DF}"/>
              </a:ext>
            </a:extLst>
          </p:cNvPr>
          <p:cNvSpPr txBox="1"/>
          <p:nvPr/>
        </p:nvSpPr>
        <p:spPr>
          <a:xfrm>
            <a:off x="985085" y="1848419"/>
            <a:ext cx="4114799" cy="897425"/>
          </a:xfrm>
          <a:prstGeom prst="rect">
            <a:avLst/>
          </a:prstGeom>
        </p:spPr>
        <p:txBody>
          <a:bodyPr vert="horz" wrap="square" lIns="0" tIns="12700" rIns="0" bIns="0" rtlCol="0">
            <a:spAutoFit/>
          </a:bodyPr>
          <a:lstStyle/>
          <a:p>
            <a:pPr marL="12700">
              <a:spcBef>
                <a:spcPts val="100"/>
              </a:spcBef>
            </a:pPr>
            <a:r>
              <a:rPr lang="en-GB" sz="3000" spc="-5" dirty="0" err="1">
                <a:solidFill>
                  <a:srgbClr val="43A4DC"/>
                </a:solidFill>
                <a:latin typeface="Bebas Neue" panose="020B0000000000000000" pitchFamily="34" charset="0"/>
                <a:cs typeface="Roboto-Medium"/>
              </a:rPr>
              <a:t>Experiência</a:t>
            </a:r>
            <a:endParaRPr lang="en-GB" sz="3000" spc="-5" noProof="0" dirty="0">
              <a:solidFill>
                <a:srgbClr val="43A4DC"/>
              </a:solidFill>
              <a:latin typeface="Bebas Neue" panose="020B0000000000000000" pitchFamily="34" charset="0"/>
              <a:cs typeface="Roboto-Medium"/>
            </a:endParaRPr>
          </a:p>
          <a:p>
            <a:pPr marL="12700">
              <a:lnSpc>
                <a:spcPct val="140000"/>
              </a:lnSpc>
              <a:spcBef>
                <a:spcPts val="100"/>
              </a:spcBef>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Mais de 20 anos de experiência fortalecendo investigações de perícia digital em mais de 70 países.</a:t>
            </a:r>
          </a:p>
        </p:txBody>
      </p:sp>
      <p:sp>
        <p:nvSpPr>
          <p:cNvPr id="9" name="object 59">
            <a:extLst>
              <a:ext uri="{FF2B5EF4-FFF2-40B4-BE49-F238E27FC236}">
                <a16:creationId xmlns:a16="http://schemas.microsoft.com/office/drawing/2014/main" id="{B2043B43-0C75-6233-2D83-954C815B801F}"/>
              </a:ext>
            </a:extLst>
          </p:cNvPr>
          <p:cNvSpPr txBox="1"/>
          <p:nvPr/>
        </p:nvSpPr>
        <p:spPr>
          <a:xfrm>
            <a:off x="985085" y="3000555"/>
            <a:ext cx="4114799" cy="948978"/>
          </a:xfrm>
          <a:prstGeom prst="rect">
            <a:avLst/>
          </a:prstGeom>
        </p:spPr>
        <p:txBody>
          <a:bodyPr vert="horz" wrap="square" lIns="0" tIns="12700" rIns="0" bIns="0" rtlCol="0">
            <a:spAutoFit/>
          </a:bodyPr>
          <a:lstStyle/>
          <a:p>
            <a:pPr marL="12700">
              <a:spcBef>
                <a:spcPts val="100"/>
              </a:spcBef>
            </a:pPr>
            <a:r>
              <a:rPr lang="en-GB" sz="3000" spc="-5" dirty="0">
                <a:solidFill>
                  <a:srgbClr val="43A4DC"/>
                </a:solidFill>
                <a:latin typeface="Bebas Neue" panose="020B0000000000000000" pitchFamily="34" charset="0"/>
                <a:cs typeface="Roboto-Medium"/>
              </a:rPr>
              <a:t>FLEXIBILIDADE</a:t>
            </a:r>
          </a:p>
          <a:p>
            <a:pPr marL="12700">
              <a:spcBef>
                <a:spcPts val="100"/>
              </a:spcBef>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Desenvolvidas com a flexibilidade como princípio central, nossas soluções podem ser totalmente adaptadas às necessidades, processos e procedimentos de qualquer organização.</a:t>
            </a:r>
            <a:endParaRPr lang="en-GB" sz="1000" noProof="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0" name="object 59">
            <a:extLst>
              <a:ext uri="{FF2B5EF4-FFF2-40B4-BE49-F238E27FC236}">
                <a16:creationId xmlns:a16="http://schemas.microsoft.com/office/drawing/2014/main" id="{9DB2DDC6-9302-7B0F-658E-CEBDB902B535}"/>
              </a:ext>
            </a:extLst>
          </p:cNvPr>
          <p:cNvSpPr txBox="1"/>
          <p:nvPr/>
        </p:nvSpPr>
        <p:spPr>
          <a:xfrm>
            <a:off x="997981" y="4356571"/>
            <a:ext cx="4276487" cy="1256754"/>
          </a:xfrm>
          <a:prstGeom prst="rect">
            <a:avLst/>
          </a:prstGeom>
        </p:spPr>
        <p:txBody>
          <a:bodyPr vert="horz" wrap="square" lIns="0" tIns="12700" rIns="0" bIns="0" rtlCol="0">
            <a:spAutoFit/>
          </a:bodyPr>
          <a:lstStyle/>
          <a:p>
            <a:pPr marL="12700">
              <a:spcBef>
                <a:spcPts val="100"/>
              </a:spcBef>
            </a:pPr>
            <a:r>
              <a:rPr lang="en-GB" sz="3000" spc="-5" dirty="0" err="1">
                <a:solidFill>
                  <a:srgbClr val="43A4DC"/>
                </a:solidFill>
                <a:latin typeface="Bebas Neue" panose="020B0000000000000000" pitchFamily="34" charset="0"/>
                <a:cs typeface="Roboto-Medium"/>
              </a:rPr>
              <a:t>Tecnologia</a:t>
            </a:r>
            <a:r>
              <a:rPr lang="en-GB" sz="3000" spc="-5" dirty="0">
                <a:solidFill>
                  <a:srgbClr val="43A4DC"/>
                </a:solidFill>
                <a:latin typeface="Bebas Neue" panose="020B0000000000000000" pitchFamily="34" charset="0"/>
                <a:cs typeface="Roboto-Medium"/>
              </a:rPr>
              <a:t> </a:t>
            </a:r>
            <a:r>
              <a:rPr lang="en-GB" sz="3000" spc="-5" dirty="0" err="1">
                <a:solidFill>
                  <a:srgbClr val="43A4DC"/>
                </a:solidFill>
                <a:latin typeface="Bebas Neue" panose="020B0000000000000000" pitchFamily="34" charset="0"/>
                <a:cs typeface="Roboto-Medium"/>
              </a:rPr>
              <a:t>patenteada</a:t>
            </a:r>
            <a:r>
              <a:rPr lang="en-GB" sz="3000" spc="-5" dirty="0">
                <a:solidFill>
                  <a:srgbClr val="43A4DC"/>
                </a:solidFill>
                <a:latin typeface="Bebas Neue" panose="020B0000000000000000" pitchFamily="34" charset="0"/>
                <a:cs typeface="Roboto-Medium"/>
              </a:rPr>
              <a:t> </a:t>
            </a:r>
            <a:r>
              <a:rPr lang="en-GB" sz="3000" spc="-5" dirty="0" err="1">
                <a:solidFill>
                  <a:srgbClr val="43A4DC"/>
                </a:solidFill>
                <a:latin typeface="Bebas Neue" panose="020B0000000000000000" pitchFamily="34" charset="0"/>
                <a:cs typeface="Roboto-Medium"/>
              </a:rPr>
              <a:t>globalmente</a:t>
            </a:r>
            <a:endParaRPr lang="en-GB" sz="3000" spc="-5" dirty="0">
              <a:solidFill>
                <a:srgbClr val="43A4DC"/>
              </a:solidFill>
              <a:latin typeface="Bebas Neue" panose="020B0000000000000000" pitchFamily="34" charset="0"/>
              <a:cs typeface="Roboto-Medium"/>
            </a:endParaRPr>
          </a:p>
          <a:p>
            <a:pPr marL="12700">
              <a:spcBef>
                <a:spcPts val="100"/>
              </a:spcBef>
            </a:pPr>
            <a:r>
              <a:rPr lang="pt-BR"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Tecnologia patenteada na qual confiam algumas das maiores empresas do mundo, unidades militares de elite e equipes de aplicação da lei.</a:t>
            </a:r>
            <a:endParaRPr lang="en-GB" sz="1000" spc="-5" noProof="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object 59">
            <a:extLst>
              <a:ext uri="{FF2B5EF4-FFF2-40B4-BE49-F238E27FC236}">
                <a16:creationId xmlns:a16="http://schemas.microsoft.com/office/drawing/2014/main" id="{30F253F7-F72C-9644-A803-0A13893A9C74}"/>
              </a:ext>
            </a:extLst>
          </p:cNvPr>
          <p:cNvSpPr txBox="1"/>
          <p:nvPr/>
        </p:nvSpPr>
        <p:spPr>
          <a:xfrm>
            <a:off x="997981" y="6067425"/>
            <a:ext cx="4276487" cy="795089"/>
          </a:xfrm>
          <a:prstGeom prst="rect">
            <a:avLst/>
          </a:prstGeom>
        </p:spPr>
        <p:txBody>
          <a:bodyPr vert="horz" wrap="square" lIns="0" tIns="12700" rIns="0" bIns="0" rtlCol="0">
            <a:spAutoFit/>
          </a:bodyPr>
          <a:lstStyle/>
          <a:p>
            <a:pPr marL="12700">
              <a:spcBef>
                <a:spcPts val="100"/>
              </a:spcBef>
            </a:pPr>
            <a:r>
              <a:rPr lang="en-GB" sz="3000" spc="-5" dirty="0" err="1">
                <a:solidFill>
                  <a:srgbClr val="43A4DC"/>
                </a:solidFill>
                <a:latin typeface="Bebas Neue" panose="020B0000000000000000" pitchFamily="34" charset="0"/>
                <a:cs typeface="Roboto-Medium"/>
              </a:rPr>
              <a:t>Facilidade</a:t>
            </a:r>
            <a:r>
              <a:rPr lang="en-GB" sz="3000" spc="-5" dirty="0">
                <a:solidFill>
                  <a:srgbClr val="43A4DC"/>
                </a:solidFill>
                <a:latin typeface="Bebas Neue" panose="020B0000000000000000" pitchFamily="34" charset="0"/>
                <a:cs typeface="Roboto-Medium"/>
              </a:rPr>
              <a:t> de </a:t>
            </a:r>
            <a:r>
              <a:rPr lang="en-GB" sz="3000" spc="-5" dirty="0" err="1">
                <a:solidFill>
                  <a:srgbClr val="43A4DC"/>
                </a:solidFill>
                <a:latin typeface="Bebas Neue" panose="020B0000000000000000" pitchFamily="34" charset="0"/>
                <a:cs typeface="Roboto-Medium"/>
              </a:rPr>
              <a:t>uso</a:t>
            </a:r>
            <a:endParaRPr lang="en-GB" sz="3000" spc="-5" dirty="0">
              <a:solidFill>
                <a:srgbClr val="43A4DC"/>
              </a:solidFill>
              <a:latin typeface="Bebas Neue" panose="020B0000000000000000" pitchFamily="34" charset="0"/>
              <a:cs typeface="Roboto-Medium"/>
            </a:endParaRPr>
          </a:p>
          <a:p>
            <a:pPr marL="12700">
              <a:spcBef>
                <a:spcPts val="100"/>
              </a:spcBef>
            </a:pPr>
            <a:r>
              <a:rPr lang="pt-BR" sz="1000" dirty="0">
                <a:solidFill>
                  <a:schemeClr val="bg1"/>
                </a:solidFill>
                <a:latin typeface="Open Sans "/>
                <a:ea typeface="Open Sans Light" panose="020B0306030504020204" pitchFamily="34" charset="0"/>
                <a:cs typeface="Open Sans Light" panose="020B0306030504020204" pitchFamily="34" charset="0"/>
              </a:rPr>
              <a:t>As soluções da Detego Global são altamente intuitivas e podem ser utilizadas por usuários não técnicos, exigindo treinamento mínimo.</a:t>
            </a:r>
            <a:endParaRPr lang="en-GB" sz="1000" noProof="0" dirty="0">
              <a:solidFill>
                <a:schemeClr val="bg1"/>
              </a:solidFill>
              <a:effectLst/>
              <a:latin typeface="Open Sans "/>
              <a:ea typeface="Open Sans Light" panose="020B0306030504020204" pitchFamily="34" charset="0"/>
              <a:cs typeface="Open Sans Light" panose="020B0306030504020204" pitchFamily="34" charset="0"/>
            </a:endParaRPr>
          </a:p>
        </p:txBody>
      </p:sp>
      <p:pic>
        <p:nvPicPr>
          <p:cNvPr id="4" name="Picture 3">
            <a:extLst>
              <a:ext uri="{FF2B5EF4-FFF2-40B4-BE49-F238E27FC236}">
                <a16:creationId xmlns:a16="http://schemas.microsoft.com/office/drawing/2014/main" id="{2F18D66B-881A-C25F-EA8F-E35EC8B0F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59475" y="2775099"/>
            <a:ext cx="6623814" cy="3463921"/>
          </a:xfrm>
          <a:prstGeom prst="rect">
            <a:avLst/>
          </a:prstGeom>
        </p:spPr>
      </p:pic>
    </p:spTree>
    <p:extLst>
      <p:ext uri="{BB962C8B-B14F-4D97-AF65-F5344CB8AC3E}">
        <p14:creationId xmlns:p14="http://schemas.microsoft.com/office/powerpoint/2010/main" val="384152911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object 17"/>
          <p:cNvSpPr txBox="1">
            <a:spLocks noGrp="1"/>
          </p:cNvSpPr>
          <p:nvPr>
            <p:ph type="title"/>
          </p:nvPr>
        </p:nvSpPr>
        <p:spPr>
          <a:xfrm>
            <a:off x="923925" y="756961"/>
            <a:ext cx="11596688" cy="753027"/>
          </a:xfrm>
          <a:prstGeom prst="rect">
            <a:avLst/>
          </a:prstGeom>
        </p:spPr>
        <p:txBody>
          <a:bodyPr vert="horz" wrap="square" lIns="0" tIns="12700" rIns="0" bIns="0" rtlCol="0">
            <a:spAutoFit/>
          </a:bodyPr>
          <a:lstStyle/>
          <a:p>
            <a:pPr marL="12700">
              <a:spcBef>
                <a:spcPts val="100"/>
              </a:spcBef>
            </a:pPr>
            <a:r>
              <a:rPr lang="en-GB" b="0" spc="-10" dirty="0">
                <a:latin typeface="Bebas Neue" panose="020B0606020202050201" pitchFamily="34" charset="0"/>
              </a:rPr>
              <a:t>Equipe </a:t>
            </a:r>
            <a:r>
              <a:rPr lang="en-GB" b="0" spc="-10" dirty="0" err="1">
                <a:latin typeface="Bebas Neue" panose="020B0606020202050201" pitchFamily="34" charset="0"/>
              </a:rPr>
              <a:t>Executiva</a:t>
            </a:r>
            <a:endParaRPr lang="en-GB" b="0" spc="-40" noProof="0" dirty="0">
              <a:latin typeface="Bebas Neue" panose="020B0606020202050201" pitchFamily="34" charset="0"/>
            </a:endParaRPr>
          </a:p>
        </p:txBody>
      </p:sp>
      <p:sp>
        <p:nvSpPr>
          <p:cNvPr id="2" name="Content Placeholder 1">
            <a:extLst>
              <a:ext uri="{FF2B5EF4-FFF2-40B4-BE49-F238E27FC236}">
                <a16:creationId xmlns:a16="http://schemas.microsoft.com/office/drawing/2014/main" id="{501F44A0-B76A-1062-5512-F80B81D3A1D5}"/>
              </a:ext>
            </a:extLst>
          </p:cNvPr>
          <p:cNvSpPr>
            <a:spLocks noGrp="1"/>
          </p:cNvSpPr>
          <p:nvPr>
            <p:ph idx="1"/>
          </p:nvPr>
        </p:nvSpPr>
        <p:spPr>
          <a:xfrm>
            <a:off x="3902869" y="1582773"/>
            <a:ext cx="8686800" cy="570463"/>
          </a:xfrm>
        </p:spPr>
        <p:txBody>
          <a:bodyPr/>
          <a:lstStyle/>
          <a:p>
            <a:pPr marL="0" indent="0">
              <a:lnSpc>
                <a:spcPct val="140000"/>
              </a:lnSpc>
              <a:spcAft>
                <a:spcPts val="1200"/>
              </a:spcAft>
              <a:buNone/>
            </a:pPr>
            <a:r>
              <a:rPr lang="pt-BR" sz="1050" dirty="0">
                <a:latin typeface="Open Sans" panose="020B0606030504020204" pitchFamily="34" charset="0"/>
                <a:ea typeface="Open Sans" panose="020B0606030504020204" pitchFamily="34" charset="0"/>
                <a:cs typeface="Open Sans" panose="020B0606030504020204" pitchFamily="34" charset="0"/>
              </a:rPr>
              <a:t>Dave tem mais de 30 anos de experiência na indústria de tecnologia, projetando, desenvolvendo e implementando sistemas de TI de grande escala. Ele fundou a empresa em 2003 e supervisionou seu rápido crescimento e transformação, passando de uma start-up autofinanciada para uma referência global em soluções de tecnologia digital.</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18" name="object 18"/>
          <p:cNvSpPr txBox="1"/>
          <p:nvPr/>
        </p:nvSpPr>
        <p:spPr>
          <a:xfrm>
            <a:off x="1921669" y="4533136"/>
            <a:ext cx="1737341" cy="581313"/>
          </a:xfrm>
          <a:prstGeom prst="rect">
            <a:avLst/>
          </a:prstGeom>
        </p:spPr>
        <p:txBody>
          <a:bodyPr vert="horz" wrap="square" lIns="0" tIns="0" rIns="0" bIns="0" rtlCol="0">
            <a:noAutofit/>
          </a:bodyPr>
          <a:lstStyle/>
          <a:p>
            <a:pPr marL="12700">
              <a:lnSpc>
                <a:spcPts val="1850"/>
              </a:lnSpc>
              <a:spcBef>
                <a:spcPts val="100"/>
              </a:spcBef>
            </a:pP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Oliver</a:t>
            </a:r>
            <a:r>
              <a:rPr lang="en-GB" sz="1600" spc="-3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1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Hoare</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marR="360680">
              <a:lnSpc>
                <a:spcPts val="1300"/>
              </a:lnSpc>
              <a:spcBef>
                <a:spcPts val="105"/>
              </a:spcBef>
            </a:pPr>
            <a:r>
              <a:rPr lang="en-GB" sz="1000" spc="-5"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Diretor</a:t>
            </a:r>
            <a:r>
              <a:rPr lang="en-GB" sz="1000" spc="-5"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en-GB" sz="1000" spc="-5"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não</a:t>
            </a:r>
            <a:r>
              <a:rPr lang="en-GB" sz="1000" spc="-5" dirty="0">
                <a:solidFill>
                  <a:srgbClr val="FFFFFF"/>
                </a:solidFill>
                <a:latin typeface="Open Sans" panose="020B0606030504020204" pitchFamily="34" charset="0"/>
                <a:ea typeface="Open Sans" panose="020B0606030504020204" pitchFamily="34" charset="0"/>
                <a:cs typeface="Open Sans" panose="020B0606030504020204" pitchFamily="34" charset="0"/>
              </a:rPr>
              <a:t> </a:t>
            </a:r>
            <a:r>
              <a:rPr lang="en-GB" sz="1000" spc="-5"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executivo</a:t>
            </a:r>
            <a:endParaRPr lang="en-GB" sz="10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object 19"/>
          <p:cNvSpPr txBox="1"/>
          <p:nvPr/>
        </p:nvSpPr>
        <p:spPr>
          <a:xfrm>
            <a:off x="1921671" y="2867025"/>
            <a:ext cx="1737342" cy="424219"/>
          </a:xfrm>
          <a:prstGeom prst="rect">
            <a:avLst/>
          </a:prstGeom>
        </p:spPr>
        <p:txBody>
          <a:bodyPr vert="horz" wrap="square" lIns="0" tIns="0" rIns="0" bIns="0" rtlCol="0">
            <a:noAutofit/>
          </a:bodyPr>
          <a:lstStyle/>
          <a:p>
            <a:pPr marL="12700">
              <a:lnSpc>
                <a:spcPts val="1880"/>
              </a:lnSpc>
              <a:spcBef>
                <a:spcPts val="100"/>
              </a:spcBef>
            </a:pP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Admiral</a:t>
            </a:r>
            <a:r>
              <a:rPr lang="en-GB" sz="1600" spc="-4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Lord</a:t>
            </a:r>
            <a:r>
              <a:rPr lang="en-GB" sz="1600" spc="-3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1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West</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a:lnSpc>
                <a:spcPts val="1370"/>
              </a:lnSpc>
            </a:pPr>
            <a:r>
              <a:rPr lang="en-GB" sz="1000" spc="-5" dirty="0">
                <a:solidFill>
                  <a:srgbClr val="FFFFFF"/>
                </a:solidFill>
                <a:latin typeface="Open Sans" panose="020B0606030504020204" pitchFamily="34" charset="0"/>
                <a:ea typeface="Open Sans" panose="020B0606030504020204" pitchFamily="34" charset="0"/>
                <a:cs typeface="Open Sans" panose="020B0606030504020204" pitchFamily="34" charset="0"/>
              </a:rPr>
              <a:t>Presidente do </a:t>
            </a:r>
            <a:r>
              <a:rPr lang="en-GB" sz="1000" spc="-5"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Conselho</a:t>
            </a:r>
            <a:endParaRPr lang="en-GB" sz="10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object 21"/>
          <p:cNvSpPr txBox="1"/>
          <p:nvPr/>
        </p:nvSpPr>
        <p:spPr>
          <a:xfrm>
            <a:off x="1921671" y="1582773"/>
            <a:ext cx="1737339" cy="424219"/>
          </a:xfrm>
          <a:prstGeom prst="rect">
            <a:avLst/>
          </a:prstGeom>
        </p:spPr>
        <p:txBody>
          <a:bodyPr vert="horz" wrap="square" lIns="0" tIns="0" rIns="0" bIns="0" rtlCol="0">
            <a:noAutofit/>
          </a:bodyPr>
          <a:lstStyle/>
          <a:p>
            <a:pPr marL="12700">
              <a:lnSpc>
                <a:spcPts val="1850"/>
              </a:lnSpc>
              <a:spcBef>
                <a:spcPts val="100"/>
              </a:spcBef>
            </a:pPr>
            <a:r>
              <a:rPr lang="en-GB" sz="1600" spc="-1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Dave</a:t>
            </a:r>
            <a:r>
              <a:rPr lang="en-GB" sz="1600" spc="-4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spc="-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Kirk</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a:lnSpc>
                <a:spcPts val="1370"/>
              </a:lnSpc>
            </a:pPr>
            <a:r>
              <a:rPr lang="en-GB" sz="1000" spc="-5"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Fundador</a:t>
            </a:r>
            <a:endParaRPr lang="en-GB" sz="100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28" name="object 28"/>
          <p:cNvSpPr txBox="1"/>
          <p:nvPr/>
        </p:nvSpPr>
        <p:spPr>
          <a:xfrm>
            <a:off x="1921669" y="5828238"/>
            <a:ext cx="1737343" cy="414601"/>
          </a:xfrm>
          <a:prstGeom prst="rect">
            <a:avLst/>
          </a:prstGeom>
        </p:spPr>
        <p:txBody>
          <a:bodyPr vert="horz" wrap="square" lIns="0" tIns="0" rIns="0" bIns="0" rtlCol="0">
            <a:noAutofit/>
          </a:bodyPr>
          <a:lstStyle/>
          <a:p>
            <a:pPr marL="12700">
              <a:lnSpc>
                <a:spcPts val="1850"/>
              </a:lnSpc>
              <a:spcBef>
                <a:spcPts val="100"/>
              </a:spcBef>
            </a:pPr>
            <a:r>
              <a:rPr lang="en-GB" sz="1600" spc="-1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Andy</a:t>
            </a:r>
            <a:r>
              <a:rPr lang="en-GB" sz="1600" spc="-45"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 </a:t>
            </a:r>
            <a:r>
              <a:rPr lang="en-GB" sz="1600" noProof="0" dirty="0">
                <a:solidFill>
                  <a:srgbClr val="43A4DC"/>
                </a:solidFill>
                <a:latin typeface="Open Sans" panose="020B0606030504020204" pitchFamily="34" charset="0"/>
                <a:ea typeface="Open Sans" panose="020B0606030504020204" pitchFamily="34" charset="0"/>
                <a:cs typeface="Open Sans" panose="020B0606030504020204" pitchFamily="34" charset="0"/>
              </a:rPr>
              <a:t>Lister</a:t>
            </a:r>
            <a:endParaRPr lang="en-GB" sz="1600" noProof="0" dirty="0">
              <a:latin typeface="Open Sans" panose="020B0606030504020204" pitchFamily="34" charset="0"/>
              <a:ea typeface="Open Sans" panose="020B0606030504020204" pitchFamily="34" charset="0"/>
              <a:cs typeface="Open Sans" panose="020B0606030504020204" pitchFamily="34" charset="0"/>
            </a:endParaRPr>
          </a:p>
          <a:p>
            <a:pPr marL="12700" marR="360680">
              <a:lnSpc>
                <a:spcPts val="1300"/>
              </a:lnSpc>
              <a:spcBef>
                <a:spcPts val="105"/>
              </a:spcBef>
            </a:pPr>
            <a:r>
              <a:rPr lang="en-GB" sz="1000" spc="-5" dirty="0" err="1">
                <a:solidFill>
                  <a:srgbClr val="FFFFFF"/>
                </a:solidFill>
                <a:latin typeface="Open Sans" panose="020B0606030504020204" pitchFamily="34" charset="0"/>
                <a:ea typeface="Open Sans" panose="020B0606030504020204" pitchFamily="34" charset="0"/>
                <a:cs typeface="Open Sans" panose="020B0606030504020204" pitchFamily="34" charset="0"/>
              </a:rPr>
              <a:t>Diretor-geral</a:t>
            </a:r>
            <a:endParaRPr lang="en-GB" sz="1000" spc="-5" noProof="0" dirty="0">
              <a:solidFill>
                <a:srgbClr val="FFFFFF"/>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0" name="object 30"/>
          <p:cNvPicPr/>
          <p:nvPr/>
        </p:nvPicPr>
        <p:blipFill>
          <a:blip r:embed="rId3" cstate="print"/>
          <a:stretch>
            <a:fillRect/>
          </a:stretch>
        </p:blipFill>
        <p:spPr>
          <a:xfrm>
            <a:off x="923924" y="1585036"/>
            <a:ext cx="770918" cy="770931"/>
          </a:xfrm>
          <a:prstGeom prst="roundRect">
            <a:avLst/>
          </a:prstGeom>
        </p:spPr>
      </p:pic>
      <p:pic>
        <p:nvPicPr>
          <p:cNvPr id="31" name="object 31"/>
          <p:cNvPicPr/>
          <p:nvPr/>
        </p:nvPicPr>
        <p:blipFill>
          <a:blip r:embed="rId4" cstate="print"/>
          <a:stretch>
            <a:fillRect/>
          </a:stretch>
        </p:blipFill>
        <p:spPr>
          <a:xfrm>
            <a:off x="923924" y="2867025"/>
            <a:ext cx="770918" cy="770922"/>
          </a:xfrm>
          <a:prstGeom prst="roundRect">
            <a:avLst/>
          </a:prstGeom>
        </p:spPr>
      </p:pic>
      <p:pic>
        <p:nvPicPr>
          <p:cNvPr id="33" name="object 33"/>
          <p:cNvPicPr/>
          <p:nvPr/>
        </p:nvPicPr>
        <p:blipFill>
          <a:blip r:embed="rId5" cstate="print"/>
          <a:stretch>
            <a:fillRect/>
          </a:stretch>
        </p:blipFill>
        <p:spPr>
          <a:xfrm>
            <a:off x="923924" y="4537673"/>
            <a:ext cx="770918" cy="770927"/>
          </a:xfrm>
          <a:prstGeom prst="roundRect">
            <a:avLst/>
          </a:prstGeom>
        </p:spPr>
      </p:pic>
      <p:pic>
        <p:nvPicPr>
          <p:cNvPr id="35" name="object 35"/>
          <p:cNvPicPr/>
          <p:nvPr/>
        </p:nvPicPr>
        <p:blipFill>
          <a:blip r:embed="rId6" cstate="print"/>
          <a:stretch>
            <a:fillRect/>
          </a:stretch>
        </p:blipFill>
        <p:spPr>
          <a:xfrm>
            <a:off x="923924" y="5828238"/>
            <a:ext cx="770918" cy="770918"/>
          </a:xfrm>
          <a:prstGeom prst="roundRect">
            <a:avLst/>
          </a:prstGeom>
        </p:spPr>
      </p:pic>
      <p:sp>
        <p:nvSpPr>
          <p:cNvPr id="14" name="Content Placeholder 1">
            <a:extLst>
              <a:ext uri="{FF2B5EF4-FFF2-40B4-BE49-F238E27FC236}">
                <a16:creationId xmlns:a16="http://schemas.microsoft.com/office/drawing/2014/main" id="{BB573DE8-28C3-717F-41A9-FE8F0F201750}"/>
              </a:ext>
            </a:extLst>
          </p:cNvPr>
          <p:cNvSpPr txBox="1">
            <a:spLocks/>
          </p:cNvSpPr>
          <p:nvPr/>
        </p:nvSpPr>
        <p:spPr>
          <a:xfrm>
            <a:off x="3902869" y="2867025"/>
            <a:ext cx="8686800" cy="839913"/>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40000"/>
              </a:lnSpc>
              <a:spcAft>
                <a:spcPts val="1200"/>
              </a:spcAft>
              <a:buNone/>
            </a:pPr>
            <a:r>
              <a:rPr lang="pt-BR" sz="1050" dirty="0">
                <a:latin typeface="Open Sans" panose="020B0606030504020204" pitchFamily="34" charset="0"/>
                <a:ea typeface="Open Sans" panose="020B0606030504020204" pitchFamily="34" charset="0"/>
                <a:cs typeface="Open Sans" panose="020B0606030504020204" pitchFamily="34" charset="0"/>
              </a:rPr>
              <a:t>GCB DSC PC ADC, ex-Primeiro Lorde do Mar, Ministro de Segurança e Contraterrorismo, Chefe de Inteligência de Defesa, Comandante-em-Chefe da Frota, Comandante-em-Chefe da OTAN para o Atlântico Leste e Comandante-em-Chefe das Forças Navais Aliadas da OTAN no Norte. Como Subsecretário Parlamentar de Estado no Ministério do Interior do Reino Unido, foi responsável por fornecer aconselhamento em segurança e contraterrorismo ao Primeiro-Ministro e ao Gabinete. Destaca-se também o fato de ter sido o primeiro Ministro de Cibersegurança do Reino Unido, desempenhando um papel fundamental no desenvolvimento da primeira Estratégia Nacional de Cibersegurança do país.</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Content Placeholder 1">
            <a:extLst>
              <a:ext uri="{FF2B5EF4-FFF2-40B4-BE49-F238E27FC236}">
                <a16:creationId xmlns:a16="http://schemas.microsoft.com/office/drawing/2014/main" id="{0EB79597-14AE-54A4-A8CC-43EA4ACB419F}"/>
              </a:ext>
            </a:extLst>
          </p:cNvPr>
          <p:cNvSpPr txBox="1">
            <a:spLocks/>
          </p:cNvSpPr>
          <p:nvPr/>
        </p:nvSpPr>
        <p:spPr>
          <a:xfrm>
            <a:off x="3902869" y="4533136"/>
            <a:ext cx="8686800" cy="564847"/>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40000"/>
              </a:lnSpc>
              <a:spcAft>
                <a:spcPts val="1200"/>
              </a:spcAft>
              <a:buNone/>
            </a:pPr>
            <a:r>
              <a:rPr lang="pt-BR" sz="1050" dirty="0">
                <a:latin typeface="Open Sans" panose="020B0606030504020204" pitchFamily="34" charset="0"/>
                <a:ea typeface="Open Sans" panose="020B0606030504020204" pitchFamily="34" charset="0"/>
                <a:cs typeface="Open Sans" panose="020B0606030504020204" pitchFamily="34" charset="0"/>
              </a:rPr>
              <a:t>Oliver foi Chefe de Cibersegurança dos Jogos Olímpicos e Paralímpicos de Londres 2012, responsável pela garantia de cibersegurança em todo o ecossistema dos Jogos, incluindo a infraestrutura nacional crítica do Reino Unido e as redes de suporte olímpicas. Mais recentemente, atuou como consultor para os Jogos Olímpicos de Tóquio.</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
        <p:nvSpPr>
          <p:cNvPr id="22" name="Content Placeholder 1">
            <a:extLst>
              <a:ext uri="{FF2B5EF4-FFF2-40B4-BE49-F238E27FC236}">
                <a16:creationId xmlns:a16="http://schemas.microsoft.com/office/drawing/2014/main" id="{0C4F7935-1E59-FA41-25C5-155898242CB1}"/>
              </a:ext>
            </a:extLst>
          </p:cNvPr>
          <p:cNvSpPr txBox="1">
            <a:spLocks/>
          </p:cNvSpPr>
          <p:nvPr/>
        </p:nvSpPr>
        <p:spPr>
          <a:xfrm>
            <a:off x="3902869" y="5828238"/>
            <a:ext cx="8686800" cy="1001187"/>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40000"/>
              </a:lnSpc>
              <a:spcAft>
                <a:spcPts val="1200"/>
              </a:spcAft>
              <a:buNone/>
            </a:pPr>
            <a:r>
              <a:rPr lang="pt-BR" sz="1050" dirty="0">
                <a:latin typeface="Open Sans" panose="020B0606030504020204" pitchFamily="34" charset="0"/>
                <a:ea typeface="Open Sans" panose="020B0606030504020204" pitchFamily="34" charset="0"/>
                <a:cs typeface="Open Sans" panose="020B0606030504020204" pitchFamily="34" charset="0"/>
              </a:rPr>
              <a:t>Andy teve uma carreira militar de quase 20 anos, incluindo 10 anos nas Forças Especiais do Reino Unido. Possui vasta experiência em todo o espectro de operações diretas e sensíveis. Foi reconhecido pelo Comando SO15 e por outras agências por sua contribuição para o policiamento antiterrorismo e para o desenvolvimento de Sensitive Site Exploitation (SSE). Passou os últimos quatro anos de sua função no governo como responsável organizacional pela capacidade de Digital Media Exploitation (DOMEX), que incluía perícia digital convencional, tanto aberta quanto encoberta. Com quase mais uma década de experiência no setor comercial, Andy avançou rapidamente de projetos especiais para Diretor de Desenvolvimento de Negócios, e atualmente lidera a equipe da Detego Global como Managing Director.</a:t>
            </a:r>
            <a:endParaRPr lang="en-GB" sz="1050" noProof="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13872019"/>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4" name="object 17">
            <a:extLst>
              <a:ext uri="{FF2B5EF4-FFF2-40B4-BE49-F238E27FC236}">
                <a16:creationId xmlns:a16="http://schemas.microsoft.com/office/drawing/2014/main" id="{AD5BCDA3-2B43-499F-9107-F5C699D92F55}"/>
              </a:ext>
            </a:extLst>
          </p:cNvPr>
          <p:cNvSpPr txBox="1">
            <a:spLocks noGrp="1"/>
          </p:cNvSpPr>
          <p:nvPr>
            <p:ph type="title"/>
          </p:nvPr>
        </p:nvSpPr>
        <p:spPr>
          <a:xfrm>
            <a:off x="858705" y="-100728"/>
            <a:ext cx="11596688" cy="1460500"/>
          </a:xfrm>
        </p:spPr>
        <p:txBody>
          <a:bodyPr/>
          <a:lstStyle/>
          <a:p>
            <a:r>
              <a:rPr lang="en-US" b="0" dirty="0" err="1">
                <a:latin typeface="Bebas Neue" panose="020B0606020202050201" pitchFamily="34" charset="0"/>
              </a:rPr>
              <a:t>Nossos</a:t>
            </a:r>
            <a:r>
              <a:rPr lang="en-US" b="0" dirty="0">
                <a:latin typeface="Bebas Neue" panose="020B0606020202050201" pitchFamily="34" charset="0"/>
              </a:rPr>
              <a:t> </a:t>
            </a:r>
            <a:r>
              <a:rPr lang="en-US" b="0" dirty="0" err="1">
                <a:latin typeface="Bebas Neue" panose="020B0606020202050201" pitchFamily="34" charset="0"/>
              </a:rPr>
              <a:t>clientes</a:t>
            </a:r>
            <a:endParaRPr lang="en-US" b="0" dirty="0">
              <a:latin typeface="Bebas Neue" panose="020B0606020202050201" pitchFamily="34" charset="0"/>
            </a:endParaRPr>
          </a:p>
        </p:txBody>
      </p:sp>
      <p:pic>
        <p:nvPicPr>
          <p:cNvPr id="15" name="object 15"/>
          <p:cNvPicPr/>
          <p:nvPr/>
        </p:nvPicPr>
        <p:blipFill>
          <a:blip r:embed="rId4" cstate="print"/>
          <a:stretch>
            <a:fillRect/>
          </a:stretch>
        </p:blipFill>
        <p:spPr>
          <a:xfrm>
            <a:off x="11967895" y="1118449"/>
            <a:ext cx="280693" cy="797211"/>
          </a:xfrm>
          <a:prstGeom prst="rect">
            <a:avLst/>
          </a:prstGeom>
        </p:spPr>
      </p:pic>
      <p:pic>
        <p:nvPicPr>
          <p:cNvPr id="17" name="object 17"/>
          <p:cNvPicPr/>
          <p:nvPr/>
        </p:nvPicPr>
        <p:blipFill>
          <a:blip r:embed="rId5" cstate="print"/>
          <a:stretch>
            <a:fillRect/>
          </a:stretch>
        </p:blipFill>
        <p:spPr>
          <a:xfrm>
            <a:off x="3659397" y="2175826"/>
            <a:ext cx="811709" cy="848616"/>
          </a:xfrm>
          <a:prstGeom prst="rect">
            <a:avLst/>
          </a:prstGeom>
        </p:spPr>
      </p:pic>
      <p:pic>
        <p:nvPicPr>
          <p:cNvPr id="27" name="object 27"/>
          <p:cNvPicPr/>
          <p:nvPr/>
        </p:nvPicPr>
        <p:blipFill>
          <a:blip r:embed="rId6" cstate="print"/>
          <a:stretch>
            <a:fillRect/>
          </a:stretch>
        </p:blipFill>
        <p:spPr>
          <a:xfrm>
            <a:off x="852949" y="1126744"/>
            <a:ext cx="982845" cy="982844"/>
          </a:xfrm>
          <a:prstGeom prst="rect">
            <a:avLst/>
          </a:prstGeom>
        </p:spPr>
      </p:pic>
      <p:pic>
        <p:nvPicPr>
          <p:cNvPr id="31" name="object 31"/>
          <p:cNvPicPr/>
          <p:nvPr/>
        </p:nvPicPr>
        <p:blipFill>
          <a:blip r:embed="rId7" cstate="print"/>
          <a:stretch>
            <a:fillRect/>
          </a:stretch>
        </p:blipFill>
        <p:spPr>
          <a:xfrm>
            <a:off x="3488497" y="1118449"/>
            <a:ext cx="714680" cy="848616"/>
          </a:xfrm>
          <a:prstGeom prst="rect">
            <a:avLst/>
          </a:prstGeom>
        </p:spPr>
      </p:pic>
      <p:pic>
        <p:nvPicPr>
          <p:cNvPr id="45" name="object 45"/>
          <p:cNvPicPr/>
          <p:nvPr/>
        </p:nvPicPr>
        <p:blipFill>
          <a:blip r:embed="rId8" cstate="print"/>
          <a:stretch>
            <a:fillRect/>
          </a:stretch>
        </p:blipFill>
        <p:spPr>
          <a:xfrm>
            <a:off x="9365791" y="1392713"/>
            <a:ext cx="990570" cy="365038"/>
          </a:xfrm>
          <a:prstGeom prst="rect">
            <a:avLst/>
          </a:prstGeom>
        </p:spPr>
      </p:pic>
      <p:pic>
        <p:nvPicPr>
          <p:cNvPr id="46" name="object 46"/>
          <p:cNvPicPr/>
          <p:nvPr/>
        </p:nvPicPr>
        <p:blipFill>
          <a:blip r:embed="rId9" cstate="print"/>
          <a:stretch>
            <a:fillRect/>
          </a:stretch>
        </p:blipFill>
        <p:spPr>
          <a:xfrm>
            <a:off x="11478272" y="3207720"/>
            <a:ext cx="797033" cy="835797"/>
          </a:xfrm>
          <a:prstGeom prst="rect">
            <a:avLst/>
          </a:prstGeom>
        </p:spPr>
      </p:pic>
      <p:pic>
        <p:nvPicPr>
          <p:cNvPr id="47" name="object 47"/>
          <p:cNvPicPr/>
          <p:nvPr/>
        </p:nvPicPr>
        <p:blipFill>
          <a:blip r:embed="rId10" cstate="print"/>
          <a:stretch>
            <a:fillRect/>
          </a:stretch>
        </p:blipFill>
        <p:spPr>
          <a:xfrm>
            <a:off x="8180063" y="1099267"/>
            <a:ext cx="863233" cy="863233"/>
          </a:xfrm>
          <a:prstGeom prst="rect">
            <a:avLst/>
          </a:prstGeom>
        </p:spPr>
      </p:pic>
      <p:pic>
        <p:nvPicPr>
          <p:cNvPr id="51" name="object 51"/>
          <p:cNvPicPr/>
          <p:nvPr/>
        </p:nvPicPr>
        <p:blipFill>
          <a:blip r:embed="rId11" cstate="print"/>
          <a:stretch>
            <a:fillRect/>
          </a:stretch>
        </p:blipFill>
        <p:spPr>
          <a:xfrm>
            <a:off x="4528816" y="1341615"/>
            <a:ext cx="978551" cy="524403"/>
          </a:xfrm>
          <a:prstGeom prst="rect">
            <a:avLst/>
          </a:prstGeom>
        </p:spPr>
      </p:pic>
      <p:pic>
        <p:nvPicPr>
          <p:cNvPr id="57" name="object 57"/>
          <p:cNvPicPr/>
          <p:nvPr/>
        </p:nvPicPr>
        <p:blipFill>
          <a:blip r:embed="rId12" cstate="print">
            <a:extLst>
              <a:ext uri="{28A0092B-C50C-407E-A947-70E740481C1C}">
                <a14:useLocalDpi xmlns:a14="http://schemas.microsoft.com/office/drawing/2010/main" val="0"/>
              </a:ext>
            </a:extLst>
          </a:blip>
          <a:srcRect/>
          <a:stretch/>
        </p:blipFill>
        <p:spPr>
          <a:xfrm>
            <a:off x="10623506" y="1070471"/>
            <a:ext cx="884925" cy="883200"/>
          </a:xfrm>
          <a:prstGeom prst="rect">
            <a:avLst/>
          </a:prstGeom>
        </p:spPr>
      </p:pic>
      <p:pic>
        <p:nvPicPr>
          <p:cNvPr id="58" name="object 58"/>
          <p:cNvPicPr/>
          <p:nvPr/>
        </p:nvPicPr>
        <p:blipFill>
          <a:blip r:embed="rId13" cstate="print"/>
          <a:stretch>
            <a:fillRect/>
          </a:stretch>
        </p:blipFill>
        <p:spPr>
          <a:xfrm>
            <a:off x="2383181" y="2390119"/>
            <a:ext cx="968026" cy="455049"/>
          </a:xfrm>
          <a:prstGeom prst="rect">
            <a:avLst/>
          </a:prstGeom>
        </p:spPr>
      </p:pic>
      <p:pic>
        <p:nvPicPr>
          <p:cNvPr id="10" name="Picture 9">
            <a:extLst>
              <a:ext uri="{FF2B5EF4-FFF2-40B4-BE49-F238E27FC236}">
                <a16:creationId xmlns:a16="http://schemas.microsoft.com/office/drawing/2014/main" id="{0D6C7102-4DF6-144C-87DF-9B6F7BDB3261}"/>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8669" y="2265329"/>
            <a:ext cx="1354845" cy="639487"/>
          </a:xfrm>
          <a:prstGeom prst="rect">
            <a:avLst/>
          </a:prstGeom>
        </p:spPr>
      </p:pic>
      <p:pic>
        <p:nvPicPr>
          <p:cNvPr id="66" name="Picture 65">
            <a:extLst>
              <a:ext uri="{FF2B5EF4-FFF2-40B4-BE49-F238E27FC236}">
                <a16:creationId xmlns:a16="http://schemas.microsoft.com/office/drawing/2014/main" id="{C93A7197-051C-304E-83A0-F385EBC14DC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235360" y="1108703"/>
            <a:ext cx="1058427" cy="853797"/>
          </a:xfrm>
          <a:prstGeom prst="rect">
            <a:avLst/>
          </a:prstGeom>
        </p:spPr>
      </p:pic>
      <p:pic>
        <p:nvPicPr>
          <p:cNvPr id="77" name="object 53">
            <a:extLst>
              <a:ext uri="{FF2B5EF4-FFF2-40B4-BE49-F238E27FC236}">
                <a16:creationId xmlns:a16="http://schemas.microsoft.com/office/drawing/2014/main" id="{8AE91D66-5208-0A47-A296-CB16097B7329}"/>
              </a:ext>
            </a:extLst>
          </p:cNvPr>
          <p:cNvPicPr>
            <a:picLocks noChangeAspect="1"/>
          </p:cNvPicPr>
          <p:nvPr/>
        </p:nvPicPr>
        <p:blipFill>
          <a:blip r:embed="rId16" cstate="print">
            <a:extLst>
              <a:ext uri="{28A0092B-C50C-407E-A947-70E740481C1C}">
                <a14:useLocalDpi xmlns:a14="http://schemas.microsoft.com/office/drawing/2010/main" val="0"/>
              </a:ext>
            </a:extLst>
          </a:blip>
          <a:srcRect/>
          <a:stretch/>
        </p:blipFill>
        <p:spPr>
          <a:xfrm>
            <a:off x="8715294" y="4222803"/>
            <a:ext cx="0" cy="0"/>
          </a:xfrm>
          <a:prstGeom prst="rect">
            <a:avLst/>
          </a:prstGeom>
        </p:spPr>
      </p:pic>
      <p:pic>
        <p:nvPicPr>
          <p:cNvPr id="78" name="Picture 77">
            <a:extLst>
              <a:ext uri="{FF2B5EF4-FFF2-40B4-BE49-F238E27FC236}">
                <a16:creationId xmlns:a16="http://schemas.microsoft.com/office/drawing/2014/main" id="{57F69710-E9FB-8242-B805-1FB8482E77C8}"/>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5815194" y="1108703"/>
            <a:ext cx="952605" cy="806737"/>
          </a:xfrm>
          <a:prstGeom prst="rect">
            <a:avLst/>
          </a:prstGeom>
        </p:spPr>
      </p:pic>
      <p:grpSp>
        <p:nvGrpSpPr>
          <p:cNvPr id="2" name="Group 1">
            <a:extLst>
              <a:ext uri="{FF2B5EF4-FFF2-40B4-BE49-F238E27FC236}">
                <a16:creationId xmlns:a16="http://schemas.microsoft.com/office/drawing/2014/main" id="{0891ED1F-F5C4-9CEE-7881-B5EF718F9BFC}"/>
              </a:ext>
            </a:extLst>
          </p:cNvPr>
          <p:cNvGrpSpPr/>
          <p:nvPr/>
        </p:nvGrpSpPr>
        <p:grpSpPr>
          <a:xfrm>
            <a:off x="2396630" y="5785832"/>
            <a:ext cx="8139924" cy="2186773"/>
            <a:chOff x="1327473" y="5108273"/>
            <a:chExt cx="7103853" cy="2186773"/>
          </a:xfrm>
        </p:grpSpPr>
        <p:sp>
          <p:nvSpPr>
            <p:cNvPr id="24" name="object 24"/>
            <p:cNvSpPr txBox="1"/>
            <p:nvPr/>
          </p:nvSpPr>
          <p:spPr>
            <a:xfrm>
              <a:off x="1799126" y="5368879"/>
              <a:ext cx="6632200" cy="1240019"/>
            </a:xfrm>
            <a:prstGeom prst="rect">
              <a:avLst/>
            </a:prstGeom>
          </p:spPr>
          <p:txBody>
            <a:bodyPr vert="horz" wrap="square" lIns="0" tIns="12700" rIns="0" bIns="0" rtlCol="0">
              <a:spAutoFit/>
            </a:bodyPr>
            <a:lstStyle/>
            <a:p>
              <a:pPr marL="38100" marR="30480">
                <a:lnSpc>
                  <a:spcPct val="109300"/>
                </a:lnSpc>
                <a:spcBef>
                  <a:spcPts val="100"/>
                </a:spcBef>
              </a:pPr>
              <a:r>
                <a:rPr lang="pt-BR"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Ao longo dos meus muitos anos examinando dispositivos digitais, posso afirmar com segurança que o software da Detego é uma ferramenta que todo perito forense deveria ter em seu laboratório.</a:t>
              </a:r>
            </a:p>
            <a:p>
              <a:pPr marL="38100" marR="30480">
                <a:lnSpc>
                  <a:spcPct val="109300"/>
                </a:lnSpc>
                <a:spcBef>
                  <a:spcPts val="100"/>
                </a:spcBef>
              </a:pPr>
              <a:endParaRPr lang="pt-BR" spc="-10" dirty="0">
                <a:solidFill>
                  <a:schemeClr val="bg1"/>
                </a:solidFill>
                <a:latin typeface="Bebas Neue" panose="020B0000000000000000" pitchFamily="34" charset="0"/>
                <a:ea typeface="Open Sans" panose="020B0606030504020204" pitchFamily="34" charset="0"/>
                <a:cs typeface="Open Sans" panose="020B0606030504020204" pitchFamily="34" charset="0"/>
              </a:endParaRPr>
            </a:p>
            <a:p>
              <a:pPr marL="38100" marR="30480">
                <a:lnSpc>
                  <a:spcPct val="109300"/>
                </a:lnSpc>
                <a:spcBef>
                  <a:spcPts val="100"/>
                </a:spcBef>
              </a:pPr>
              <a:r>
                <a:rPr lang="pt-BR" spc="-10" dirty="0">
                  <a:solidFill>
                    <a:schemeClr val="bg1"/>
                  </a:solidFill>
                  <a:latin typeface="Bebas Neue" panose="020B0000000000000000" pitchFamily="34" charset="0"/>
                  <a:ea typeface="Open Sans" panose="020B0606030504020204" pitchFamily="34" charset="0"/>
                  <a:cs typeface="Open Sans" panose="020B0606030504020204" pitchFamily="34" charset="0"/>
                </a:rPr>
                <a:t>Eu o recomendaria com prazer aos meus colegas de outras agências parceiras.</a:t>
              </a:r>
              <a:endParaRPr spc="-10" dirty="0">
                <a:solidFill>
                  <a:schemeClr val="bg1"/>
                </a:solidFill>
                <a:latin typeface="Bebas Neue" panose="020B0000000000000000" pitchFamily="34" charset="0"/>
                <a:ea typeface="Open Sans" panose="020B0606030504020204" pitchFamily="34" charset="0"/>
                <a:cs typeface="Open Sans" panose="020B0606030504020204" pitchFamily="34" charset="0"/>
              </a:endParaRPr>
            </a:p>
          </p:txBody>
        </p:sp>
        <p:sp>
          <p:nvSpPr>
            <p:cNvPr id="61" name="TextBox 60">
              <a:extLst>
                <a:ext uri="{FF2B5EF4-FFF2-40B4-BE49-F238E27FC236}">
                  <a16:creationId xmlns:a16="http://schemas.microsoft.com/office/drawing/2014/main" id="{9879C675-2510-0127-45F8-BEADEF679508}"/>
                </a:ext>
              </a:extLst>
            </p:cNvPr>
            <p:cNvSpPr txBox="1"/>
            <p:nvPr/>
          </p:nvSpPr>
          <p:spPr>
            <a:xfrm>
              <a:off x="1327473" y="5108273"/>
              <a:ext cx="545342" cy="1323439"/>
            </a:xfrm>
            <a:prstGeom prst="rect">
              <a:avLst/>
            </a:prstGeom>
            <a:noFill/>
          </p:spPr>
          <p:txBody>
            <a:bodyPr wrap="none" rtlCol="0">
              <a:spAutoFit/>
            </a:bodyPr>
            <a:lstStyle/>
            <a:p>
              <a:r>
                <a:rPr lang="en-US" sz="8000" b="1" dirty="0">
                  <a:solidFill>
                    <a:srgbClr val="43A4DD"/>
                  </a:solidFill>
                  <a:latin typeface="Bebas Neue Bold" panose="020B0000000000000000" pitchFamily="34" charset="0"/>
                </a:rPr>
                <a:t>“</a:t>
              </a:r>
            </a:p>
          </p:txBody>
        </p:sp>
        <p:sp>
          <p:nvSpPr>
            <p:cNvPr id="63" name="TextBox 62">
              <a:extLst>
                <a:ext uri="{FF2B5EF4-FFF2-40B4-BE49-F238E27FC236}">
                  <a16:creationId xmlns:a16="http://schemas.microsoft.com/office/drawing/2014/main" id="{2D9E1B59-95A0-DB23-F0A7-7292FFA089B3}"/>
                </a:ext>
              </a:extLst>
            </p:cNvPr>
            <p:cNvSpPr txBox="1"/>
            <p:nvPr/>
          </p:nvSpPr>
          <p:spPr>
            <a:xfrm>
              <a:off x="6987838" y="5971607"/>
              <a:ext cx="545342" cy="1323439"/>
            </a:xfrm>
            <a:prstGeom prst="rect">
              <a:avLst/>
            </a:prstGeom>
            <a:noFill/>
          </p:spPr>
          <p:txBody>
            <a:bodyPr wrap="none" rtlCol="0">
              <a:spAutoFit/>
            </a:bodyPr>
            <a:lstStyle/>
            <a:p>
              <a:r>
                <a:rPr lang="en-US" sz="8000" b="1" dirty="0">
                  <a:solidFill>
                    <a:srgbClr val="43A4DD"/>
                  </a:solidFill>
                  <a:latin typeface="Bebas Neue Bold" panose="020B0000000000000000" pitchFamily="34" charset="0"/>
                </a:rPr>
                <a:t>”</a:t>
              </a:r>
            </a:p>
          </p:txBody>
        </p:sp>
      </p:grpSp>
      <p:pic>
        <p:nvPicPr>
          <p:cNvPr id="11" name="Picture 10">
            <a:extLst>
              <a:ext uri="{FF2B5EF4-FFF2-40B4-BE49-F238E27FC236}">
                <a16:creationId xmlns:a16="http://schemas.microsoft.com/office/drawing/2014/main" id="{CEE5214E-380F-D318-80E6-876935252EE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367942" y="2968669"/>
            <a:ext cx="1454458" cy="1454458"/>
          </a:xfrm>
          <a:prstGeom prst="rect">
            <a:avLst/>
          </a:prstGeom>
        </p:spPr>
      </p:pic>
      <p:pic>
        <p:nvPicPr>
          <p:cNvPr id="3" name="Picture 2" descr="FDIC.gov home page">
            <a:extLst>
              <a:ext uri="{FF2B5EF4-FFF2-40B4-BE49-F238E27FC236}">
                <a16:creationId xmlns:a16="http://schemas.microsoft.com/office/drawing/2014/main" id="{E4263AF4-47BA-EB8E-C5A4-12CAAAC4835D}"/>
              </a:ext>
            </a:extLst>
          </p:cNvPr>
          <p:cNvPicPr>
            <a:picLocks noChangeAspect="1" noChangeArrowheads="1"/>
          </p:cNvPicPr>
          <p:nvPr/>
        </p:nvPicPr>
        <p:blipFill rotWithShape="1">
          <a:blip r:embed="rId19">
            <a:extLst>
              <a:ext uri="{28A0092B-C50C-407E-A947-70E740481C1C}">
                <a14:useLocalDpi xmlns:a14="http://schemas.microsoft.com/office/drawing/2010/main" val="0"/>
              </a:ext>
            </a:extLst>
          </a:blip>
          <a:srcRect r="36638"/>
          <a:stretch/>
        </p:blipFill>
        <p:spPr bwMode="auto">
          <a:xfrm>
            <a:off x="6993025" y="1231986"/>
            <a:ext cx="945156" cy="5021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home - Sandline Global">
            <a:extLst>
              <a:ext uri="{FF2B5EF4-FFF2-40B4-BE49-F238E27FC236}">
                <a16:creationId xmlns:a16="http://schemas.microsoft.com/office/drawing/2014/main" id="{10E147EA-760C-44E7-6229-27EA9A4F2EAA}"/>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785518" y="2425304"/>
            <a:ext cx="1351375" cy="35586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946ED296-5841-B3FC-395B-425339456D9C}"/>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453266" y="2475955"/>
            <a:ext cx="2020103" cy="355862"/>
          </a:xfrm>
          <a:prstGeom prst="rect">
            <a:avLst/>
          </a:prstGeom>
        </p:spPr>
      </p:pic>
      <p:pic>
        <p:nvPicPr>
          <p:cNvPr id="14" name="Picture 13" descr="United States Department of Energy - Wikipedia">
            <a:extLst>
              <a:ext uri="{FF2B5EF4-FFF2-40B4-BE49-F238E27FC236}">
                <a16:creationId xmlns:a16="http://schemas.microsoft.com/office/drawing/2014/main" id="{362D3045-23CF-B5F8-149F-23F11422F3A4}"/>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753241" y="2082519"/>
            <a:ext cx="894370" cy="894370"/>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E131EFF0-31BF-0E06-F477-3246599ACFE5}"/>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90658" y="2412619"/>
            <a:ext cx="1935491" cy="2737612"/>
          </a:xfrm>
          <a:prstGeom prst="rect">
            <a:avLst/>
          </a:prstGeom>
        </p:spPr>
      </p:pic>
      <p:pic>
        <p:nvPicPr>
          <p:cNvPr id="1028" name="Picture 4" descr="defence of justice">
            <a:extLst>
              <a:ext uri="{FF2B5EF4-FFF2-40B4-BE49-F238E27FC236}">
                <a16:creationId xmlns:a16="http://schemas.microsoft.com/office/drawing/2014/main" id="{10F21BA8-CE4E-8804-B9C8-2ADA8CA1DB22}"/>
              </a:ext>
            </a:extLst>
          </p:cNvPr>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101560" y="3112725"/>
            <a:ext cx="1128853" cy="112885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32E87EF9-E971-45CD-B50D-FD3C2162DD00}"/>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0059052" y="2318503"/>
            <a:ext cx="2405434" cy="496495"/>
          </a:xfrm>
          <a:prstGeom prst="rect">
            <a:avLst/>
          </a:prstGeom>
        </p:spPr>
      </p:pic>
      <p:pic>
        <p:nvPicPr>
          <p:cNvPr id="28" name="Picture 27">
            <a:extLst>
              <a:ext uri="{FF2B5EF4-FFF2-40B4-BE49-F238E27FC236}">
                <a16:creationId xmlns:a16="http://schemas.microsoft.com/office/drawing/2014/main" id="{44F029A7-2EB4-4EE7-84A9-5107ACBBFDBD}"/>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5064126" y="3092860"/>
            <a:ext cx="949318" cy="1104309"/>
          </a:xfrm>
          <a:prstGeom prst="rect">
            <a:avLst/>
          </a:prstGeom>
        </p:spPr>
      </p:pic>
      <p:pic>
        <p:nvPicPr>
          <p:cNvPr id="30" name="Picture 29">
            <a:extLst>
              <a:ext uri="{FF2B5EF4-FFF2-40B4-BE49-F238E27FC236}">
                <a16:creationId xmlns:a16="http://schemas.microsoft.com/office/drawing/2014/main" id="{77F62726-E0F4-452A-8DAA-AAC9B98EFEFA}"/>
              </a:ext>
            </a:extLst>
          </p:cNvPr>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6435903" y="3207114"/>
            <a:ext cx="954412" cy="954412"/>
          </a:xfrm>
          <a:prstGeom prst="rect">
            <a:avLst/>
          </a:prstGeom>
        </p:spPr>
      </p:pic>
      <p:pic>
        <p:nvPicPr>
          <p:cNvPr id="44" name="Picture 43">
            <a:extLst>
              <a:ext uri="{FF2B5EF4-FFF2-40B4-BE49-F238E27FC236}">
                <a16:creationId xmlns:a16="http://schemas.microsoft.com/office/drawing/2014/main" id="{F4D3E5DC-B138-488B-B785-444ED2F218D7}"/>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7798829" y="3199567"/>
            <a:ext cx="954412" cy="954412"/>
          </a:xfrm>
          <a:prstGeom prst="rect">
            <a:avLst/>
          </a:prstGeom>
        </p:spPr>
      </p:pic>
      <p:pic>
        <p:nvPicPr>
          <p:cNvPr id="55" name="Picture 54">
            <a:extLst>
              <a:ext uri="{FF2B5EF4-FFF2-40B4-BE49-F238E27FC236}">
                <a16:creationId xmlns:a16="http://schemas.microsoft.com/office/drawing/2014/main" id="{E1CACD73-8A10-4ED6-A3D9-E886E9E4D9DE}"/>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906287" y="4557985"/>
            <a:ext cx="1015746" cy="973559"/>
          </a:xfrm>
          <a:prstGeom prst="rect">
            <a:avLst/>
          </a:prstGeom>
        </p:spPr>
      </p:pic>
      <p:pic>
        <p:nvPicPr>
          <p:cNvPr id="59" name="Picture 58">
            <a:extLst>
              <a:ext uri="{FF2B5EF4-FFF2-40B4-BE49-F238E27FC236}">
                <a16:creationId xmlns:a16="http://schemas.microsoft.com/office/drawing/2014/main" id="{19254F37-705B-46CA-8363-E1C2FACBF0E2}"/>
              </a:ext>
            </a:extLst>
          </p:cNvPr>
          <p:cNvPicPr>
            <a:picLocks noChangeAspect="1"/>
          </p:cNvPicPr>
          <p:nvPr/>
        </p:nvPicPr>
        <p:blipFill>
          <a:blip r:embed="rId30">
            <a:extLst>
              <a:ext uri="{28A0092B-C50C-407E-A947-70E740481C1C}">
                <a14:useLocalDpi xmlns:a14="http://schemas.microsoft.com/office/drawing/2010/main" val="0"/>
              </a:ext>
            </a:extLst>
          </a:blip>
          <a:stretch>
            <a:fillRect/>
          </a:stretch>
        </p:blipFill>
        <p:spPr>
          <a:xfrm>
            <a:off x="2157171" y="4498634"/>
            <a:ext cx="1029551" cy="1006774"/>
          </a:xfrm>
          <a:prstGeom prst="rect">
            <a:avLst/>
          </a:prstGeom>
        </p:spPr>
      </p:pic>
      <p:pic>
        <p:nvPicPr>
          <p:cNvPr id="65" name="Picture 64">
            <a:extLst>
              <a:ext uri="{FF2B5EF4-FFF2-40B4-BE49-F238E27FC236}">
                <a16:creationId xmlns:a16="http://schemas.microsoft.com/office/drawing/2014/main" id="{745AEE8C-80FD-4703-8B75-7A488FD35D99}"/>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3504027" y="4464426"/>
            <a:ext cx="992554" cy="976282"/>
          </a:xfrm>
          <a:prstGeom prst="rect">
            <a:avLst/>
          </a:prstGeom>
        </p:spPr>
      </p:pic>
      <p:pic>
        <p:nvPicPr>
          <p:cNvPr id="68" name="Picture 67">
            <a:extLst>
              <a:ext uri="{FF2B5EF4-FFF2-40B4-BE49-F238E27FC236}">
                <a16:creationId xmlns:a16="http://schemas.microsoft.com/office/drawing/2014/main" id="{4BF99D7F-5450-4F6A-B6B2-7166009A9C2D}"/>
              </a:ext>
            </a:extLst>
          </p:cNvPr>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4720150" y="4384004"/>
            <a:ext cx="1178144" cy="1111457"/>
          </a:xfrm>
          <a:prstGeom prst="rect">
            <a:avLst/>
          </a:prstGeom>
        </p:spPr>
      </p:pic>
      <p:pic>
        <p:nvPicPr>
          <p:cNvPr id="70" name="Picture 69">
            <a:extLst>
              <a:ext uri="{FF2B5EF4-FFF2-40B4-BE49-F238E27FC236}">
                <a16:creationId xmlns:a16="http://schemas.microsoft.com/office/drawing/2014/main" id="{1560D923-39EE-401C-9869-EC6540BD6FAE}"/>
              </a:ext>
            </a:extLst>
          </p:cNvPr>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6009389" y="4479132"/>
            <a:ext cx="2056615" cy="1032148"/>
          </a:xfrm>
          <a:prstGeom prst="rect">
            <a:avLst/>
          </a:prstGeom>
        </p:spPr>
      </p:pic>
      <p:pic>
        <p:nvPicPr>
          <p:cNvPr id="73" name="Picture 72">
            <a:extLst>
              <a:ext uri="{FF2B5EF4-FFF2-40B4-BE49-F238E27FC236}">
                <a16:creationId xmlns:a16="http://schemas.microsoft.com/office/drawing/2014/main" id="{7096B3D0-640C-4BD0-84B2-107617220D10}"/>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8231748" y="4464267"/>
            <a:ext cx="946111" cy="939353"/>
          </a:xfrm>
          <a:prstGeom prst="rect">
            <a:avLst/>
          </a:prstGeom>
        </p:spPr>
      </p:pic>
      <p:pic>
        <p:nvPicPr>
          <p:cNvPr id="80" name="Picture 79">
            <a:extLst>
              <a:ext uri="{FF2B5EF4-FFF2-40B4-BE49-F238E27FC236}">
                <a16:creationId xmlns:a16="http://schemas.microsoft.com/office/drawing/2014/main" id="{E3E0DD82-0E46-4DD2-9587-C304DAAF1189}"/>
              </a:ext>
            </a:extLst>
          </p:cNvPr>
          <p:cNvPicPr>
            <a:picLocks noChangeAspect="1"/>
          </p:cNvPicPr>
          <p:nvPr/>
        </p:nvPicPr>
        <p:blipFill>
          <a:blip r:embed="rId35" cstate="print">
            <a:extLst>
              <a:ext uri="{28A0092B-C50C-407E-A947-70E740481C1C}">
                <a14:useLocalDpi xmlns:a14="http://schemas.microsoft.com/office/drawing/2010/main" val="0"/>
              </a:ext>
            </a:extLst>
          </a:blip>
          <a:stretch>
            <a:fillRect/>
          </a:stretch>
        </p:blipFill>
        <p:spPr>
          <a:xfrm>
            <a:off x="9461577" y="4340770"/>
            <a:ext cx="1178145" cy="1091143"/>
          </a:xfrm>
          <a:prstGeom prst="rect">
            <a:avLst/>
          </a:prstGeom>
        </p:spPr>
      </p:pic>
      <p:pic>
        <p:nvPicPr>
          <p:cNvPr id="20" name="Picture 19">
            <a:extLst>
              <a:ext uri="{FF2B5EF4-FFF2-40B4-BE49-F238E27FC236}">
                <a16:creationId xmlns:a16="http://schemas.microsoft.com/office/drawing/2014/main" id="{9B787F34-38D3-4D04-84A0-E6352C5B2B37}"/>
              </a:ext>
            </a:extLst>
          </p:cNvPr>
          <p:cNvPicPr>
            <a:picLocks noChangeAspect="1"/>
          </p:cNvPicPr>
          <p:nvPr/>
        </p:nvPicPr>
        <p:blipFill>
          <a:blip r:embed="rId36" cstate="print">
            <a:extLst>
              <a:ext uri="{28A0092B-C50C-407E-A947-70E740481C1C}">
                <a14:useLocalDpi xmlns:a14="http://schemas.microsoft.com/office/drawing/2010/main" val="0"/>
              </a:ext>
            </a:extLst>
          </a:blip>
          <a:stretch>
            <a:fillRect/>
          </a:stretch>
        </p:blipFill>
        <p:spPr>
          <a:xfrm>
            <a:off x="9334689" y="3340152"/>
            <a:ext cx="1731279" cy="729814"/>
          </a:xfrm>
          <a:prstGeom prst="rect">
            <a:avLst/>
          </a:prstGeom>
        </p:spPr>
      </p:pic>
      <p:pic>
        <p:nvPicPr>
          <p:cNvPr id="29" name="Picture 28">
            <a:extLst>
              <a:ext uri="{FF2B5EF4-FFF2-40B4-BE49-F238E27FC236}">
                <a16:creationId xmlns:a16="http://schemas.microsoft.com/office/drawing/2014/main" id="{D88AA527-8D59-4347-9D47-319E8EAC1D35}"/>
              </a:ext>
            </a:extLst>
          </p:cNvPr>
          <p:cNvPicPr>
            <a:picLocks noChangeAspect="1"/>
          </p:cNvPicPr>
          <p:nvPr/>
        </p:nvPicPr>
        <p:blipFill>
          <a:blip r:embed="rId37" cstate="print">
            <a:extLst>
              <a:ext uri="{28A0092B-C50C-407E-A947-70E740481C1C}">
                <a14:useLocalDpi xmlns:a14="http://schemas.microsoft.com/office/drawing/2010/main" val="0"/>
              </a:ext>
            </a:extLst>
          </a:blip>
          <a:stretch>
            <a:fillRect/>
          </a:stretch>
        </p:blipFill>
        <p:spPr>
          <a:xfrm>
            <a:off x="11137239" y="4330098"/>
            <a:ext cx="1178145" cy="1101815"/>
          </a:xfrm>
          <a:prstGeom prst="rect">
            <a:avLst/>
          </a:prstGeom>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3" name="object 17">
            <a:extLst>
              <a:ext uri="{FF2B5EF4-FFF2-40B4-BE49-F238E27FC236}">
                <a16:creationId xmlns:a16="http://schemas.microsoft.com/office/drawing/2014/main" id="{86F86731-774C-444D-8049-F0C32A60CA8A}"/>
              </a:ext>
            </a:extLst>
          </p:cNvPr>
          <p:cNvSpPr txBox="1">
            <a:spLocks noGrp="1"/>
          </p:cNvSpPr>
          <p:nvPr>
            <p:ph type="title"/>
          </p:nvPr>
        </p:nvSpPr>
        <p:spPr>
          <a:xfrm>
            <a:off x="923925" y="2932474"/>
            <a:ext cx="11596688" cy="1697901"/>
          </a:xfrm>
          <a:prstGeom prst="rect">
            <a:avLst/>
          </a:prstGeom>
        </p:spPr>
        <p:txBody>
          <a:bodyPr vert="horz" wrap="square" lIns="0" tIns="12700" rIns="0" bIns="0" rtlCol="0">
            <a:spAutoFit/>
          </a:bodyPr>
          <a:lstStyle/>
          <a:p>
            <a:pPr marL="12700" algn="ctr">
              <a:spcBef>
                <a:spcPts val="100"/>
              </a:spcBef>
            </a:pPr>
            <a:r>
              <a:rPr lang="pt-BR" sz="6000" b="0" spc="-10" dirty="0">
                <a:solidFill>
                  <a:srgbClr val="43A4DD"/>
                </a:solidFill>
                <a:latin typeface="Bebas Neue" panose="020B0606020202050201" pitchFamily="34" charset="0"/>
              </a:rPr>
              <a:t>SOLUÇÕES PREMIADAS </a:t>
            </a:r>
            <a:r>
              <a:rPr lang="pt-BR" sz="6000" b="0" spc="-10" dirty="0">
                <a:latin typeface="Bebas Neue" panose="020B0606020202050201" pitchFamily="34" charset="0"/>
              </a:rPr>
              <a:t>DE PERÍCIA DIGITAL E RESPOSTA A INCIDENTES</a:t>
            </a:r>
            <a:endParaRPr lang="en-GB" sz="6000" b="0" spc="-40" noProof="0" dirty="0">
              <a:latin typeface="Bebas Neue" panose="020B0606020202050201" pitchFamily="34" charset="0"/>
            </a:endParaRPr>
          </a:p>
        </p:txBody>
      </p:sp>
    </p:spTree>
    <p:extLst>
      <p:ext uri="{BB962C8B-B14F-4D97-AF65-F5344CB8AC3E}">
        <p14:creationId xmlns:p14="http://schemas.microsoft.com/office/powerpoint/2010/main" val="2343443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A64684-A319-0DB6-63CA-71D2265820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2401" y="6067425"/>
            <a:ext cx="781068" cy="762635"/>
          </a:xfrm>
          <a:prstGeom prst="rect">
            <a:avLst/>
          </a:prstGeom>
        </p:spPr>
      </p:pic>
      <p:sp>
        <p:nvSpPr>
          <p:cNvPr id="16" name="Content Placeholder 8">
            <a:extLst>
              <a:ext uri="{FF2B5EF4-FFF2-40B4-BE49-F238E27FC236}">
                <a16:creationId xmlns:a16="http://schemas.microsoft.com/office/drawing/2014/main" id="{4249DC9E-2BCF-ED30-6F02-E9A59A2AE6DD}"/>
              </a:ext>
            </a:extLst>
          </p:cNvPr>
          <p:cNvSpPr>
            <a:spLocks noGrp="1"/>
          </p:cNvSpPr>
          <p:nvPr>
            <p:ph idx="1"/>
          </p:nvPr>
        </p:nvSpPr>
        <p:spPr>
          <a:xfrm>
            <a:off x="865752" y="1713100"/>
            <a:ext cx="6407944" cy="4325938"/>
          </a:xfrm>
        </p:spPr>
        <p:txBody>
          <a:bodyPr numCol="1">
            <a:noAutofit/>
          </a:bodyPr>
          <a:lstStyle/>
          <a:p>
            <a:pPr marL="0" indent="0">
              <a:spcBef>
                <a:spcPts val="100"/>
              </a:spcBef>
              <a:spcAft>
                <a:spcPts val="600"/>
              </a:spcAft>
              <a:buClr>
                <a:srgbClr val="000619"/>
              </a:buClr>
              <a:buNone/>
            </a:pPr>
            <a:r>
              <a:rPr lang="pt-BR"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A FERRAMENTA DE AQUISIÇÃO FORENSE MAIS RÁPIDA DO MUNDO</a:t>
            </a:r>
          </a:p>
          <a:p>
            <a:pPr marL="0" indent="0">
              <a:spcBef>
                <a:spcPts val="100"/>
              </a:spcBef>
              <a:spcAft>
                <a:spcPts val="600"/>
              </a:spcAft>
              <a:buClr>
                <a:srgbClr val="000619"/>
              </a:buClr>
              <a:buNone/>
            </a:pPr>
            <a:endParaRPr lang="pt-BR" sz="1000" dirty="0">
              <a:latin typeface="Open Sans" panose="020B0606030504020204" pitchFamily="34" charset="0"/>
              <a:ea typeface="Open Sans" panose="020B0606030504020204" pitchFamily="34" charset="0"/>
              <a:cs typeface="Open Sans" panose="020B0606030504020204" pitchFamily="34" charset="0"/>
            </a:endParaRPr>
          </a:p>
          <a:p>
            <a:pPr marL="0" indent="0">
              <a:spcBef>
                <a:spcPts val="100"/>
              </a:spcBef>
              <a:spcAft>
                <a:spcPts val="600"/>
              </a:spcAft>
              <a:buClr>
                <a:srgbClr val="000619"/>
              </a:buClr>
              <a:buNone/>
            </a:pPr>
            <a:r>
              <a:rPr lang="pt-BR" sz="1000" dirty="0">
                <a:latin typeface="Open Sans" panose="020B0606030504020204" pitchFamily="34" charset="0"/>
                <a:ea typeface="Open Sans" panose="020B0606030504020204" pitchFamily="34" charset="0"/>
                <a:cs typeface="Open Sans" panose="020B0606030504020204" pitchFamily="34" charset="0"/>
              </a:rPr>
              <a:t>Oferecendo velocidades de aquisição forense até 8 vezes mais rápidas do que a média do setor e permitindo que usuários não técnicos estejam totalmente operacionais com apenas 30 minutos de treinamento, nossa ferramenta Ballistic Imager, patenteada globalmente, tornou-se a escolha confiável para criar imagens físicas rapidamente.</a:t>
            </a:r>
          </a:p>
          <a:p>
            <a:pPr marL="0" indent="0">
              <a:lnSpc>
                <a:spcPct val="140000"/>
              </a:lnSpc>
              <a:spcBef>
                <a:spcPts val="0"/>
              </a:spcBef>
              <a:buNone/>
            </a:pPr>
            <a:endParaRPr lang="en-GB" sz="1000" b="0" i="0" noProof="0" dirty="0">
              <a:effectLst/>
              <a:latin typeface="Open Sans" panose="020B0606030504020204" pitchFamily="34" charset="0"/>
              <a:ea typeface="Open Sans" panose="020B0606030504020204" pitchFamily="34" charset="0"/>
              <a:cs typeface="Open Sans" panose="020B0606030504020204" pitchFamily="34" charset="0"/>
            </a:endParaRP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Garanta dados forenses de discos rígidos em poucos minutos</a:t>
            </a: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Implante em computadores e laptops com Windows, Mac ou Linux</a:t>
            </a: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Proteja rapidamente dados de servidores</a:t>
            </a: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Alcance velocidades extremamente altas de captura de dados dividindo o processo de aquisição com múltiplos coletores e utilizando todas as portas disponíveis</a:t>
            </a: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Extraia dados em ambientes ativos (live) ou de inicialização (boot)</a:t>
            </a: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Validação com MD5, SHA1 e SHA256</a:t>
            </a: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Interrompa extrações antes da conclusão sem perder dados</a:t>
            </a: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Recupere dados excluídos</a:t>
            </a: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Implante sem remover os discos rígidos dos dispositivos alvo</a:t>
            </a: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Extraia rapidamente dados de RAM para uma análise forense abrangente</a:t>
            </a: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Apresente os dados capturados como imagens E01, DD ou Ex01</a:t>
            </a:r>
          </a:p>
          <a:p>
            <a:pPr marL="230400"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Desfrute de maior mobilidade graças ao seu design portátil e compacto</a:t>
            </a:r>
          </a:p>
        </p:txBody>
      </p:sp>
      <p:pic>
        <p:nvPicPr>
          <p:cNvPr id="17" name="Picture 16">
            <a:extLst>
              <a:ext uri="{FF2B5EF4-FFF2-40B4-BE49-F238E27FC236}">
                <a16:creationId xmlns:a16="http://schemas.microsoft.com/office/drawing/2014/main" id="{62A430C8-2B50-EB73-D091-5711CD6C2E13}"/>
              </a:ext>
            </a:extLst>
          </p:cNvPr>
          <p:cNvPicPr>
            <a:picLocks noChangeAspect="1"/>
          </p:cNvPicPr>
          <p:nvPr/>
        </p:nvPicPr>
        <p:blipFill rotWithShape="1">
          <a:blip r:embed="rId5">
            <a:extLst>
              <a:ext uri="{28A0092B-C50C-407E-A947-70E740481C1C}">
                <a14:useLocalDpi xmlns:a14="http://schemas.microsoft.com/office/drawing/2010/main" val="0"/>
              </a:ext>
            </a:extLst>
          </a:blip>
          <a:srcRect t="13770" b="24112"/>
          <a:stretch>
            <a:fillRect/>
          </a:stretch>
        </p:blipFill>
        <p:spPr>
          <a:xfrm>
            <a:off x="7855748" y="2105026"/>
            <a:ext cx="4459786" cy="2750954"/>
          </a:xfrm>
          <a:prstGeom prst="rect">
            <a:avLst/>
          </a:prstGeom>
        </p:spPr>
      </p:pic>
      <p:sp>
        <p:nvSpPr>
          <p:cNvPr id="6" name="TextBox 5">
            <a:extLst>
              <a:ext uri="{FF2B5EF4-FFF2-40B4-BE49-F238E27FC236}">
                <a16:creationId xmlns:a16="http://schemas.microsoft.com/office/drawing/2014/main" id="{7D4FC952-352B-6CE9-FB7D-20EFAAC7733D}"/>
              </a:ext>
            </a:extLst>
          </p:cNvPr>
          <p:cNvSpPr txBox="1"/>
          <p:nvPr/>
        </p:nvSpPr>
        <p:spPr>
          <a:xfrm>
            <a:off x="8662739" y="5659993"/>
            <a:ext cx="3124200" cy="369332"/>
          </a:xfrm>
          <a:prstGeom prst="rect">
            <a:avLst/>
          </a:prstGeom>
          <a:noFill/>
        </p:spPr>
        <p:txBody>
          <a:bodyPr wrap="square">
            <a:spAutoFit/>
          </a:bodyPr>
          <a:lstStyle/>
          <a:p>
            <a:pPr algn="ctr">
              <a:spcBef>
                <a:spcPts val="100"/>
              </a:spcBef>
            </a:pPr>
            <a:r>
              <a:rPr lang="en-GB" spc="-5"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Tecnologia</a:t>
            </a:r>
            <a:r>
              <a:rPr lang="en-GB" spc="-5"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pc="-5"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patenteada</a:t>
            </a:r>
            <a:endParaRPr lang="en-GB" spc="-5"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46E9CDC8-62C0-CCDA-7647-7C442491FF2A}"/>
              </a:ext>
            </a:extLst>
          </p:cNvPr>
          <p:cNvSpPr txBox="1"/>
          <p:nvPr/>
        </p:nvSpPr>
        <p:spPr>
          <a:xfrm>
            <a:off x="8775233" y="6219825"/>
            <a:ext cx="4459787" cy="523220"/>
          </a:xfrm>
          <a:prstGeom prst="rect">
            <a:avLst/>
          </a:prstGeom>
          <a:noFill/>
        </p:spPr>
        <p:txBody>
          <a:bodyPr wrap="square">
            <a:spAutoFit/>
          </a:bodyPr>
          <a:lstStyle/>
          <a:p>
            <a:r>
              <a:rPr lang="pt-BR" sz="1400" dirty="0">
                <a:solidFill>
                  <a:srgbClr val="43A4DD"/>
                </a:solidFill>
                <a:latin typeface="Open Sans" panose="020B0606030504020204" pitchFamily="34" charset="0"/>
              </a:rPr>
              <a:t>FINALISTA – PRÊMIO SC PARA A MELHOR SOLUÇÃO DE PERÍCIA COMPUTACIONAL</a:t>
            </a:r>
            <a:endParaRPr lang="en-GB" sz="1400" noProof="0" dirty="0">
              <a:solidFill>
                <a:srgbClr val="43A4DD"/>
              </a:solidFill>
            </a:endParaRPr>
          </a:p>
        </p:txBody>
      </p:sp>
      <p:pic>
        <p:nvPicPr>
          <p:cNvPr id="7" name="Picture 6">
            <a:extLst>
              <a:ext uri="{FF2B5EF4-FFF2-40B4-BE49-F238E27FC236}">
                <a16:creationId xmlns:a16="http://schemas.microsoft.com/office/drawing/2014/main" id="{20297F8D-B849-5662-C3EE-98C64997F15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0000" y="360000"/>
            <a:ext cx="7086600" cy="1202191"/>
          </a:xfrm>
          <a:prstGeom prst="rect">
            <a:avLst/>
          </a:prstGeom>
        </p:spPr>
      </p:pic>
      <p:sp>
        <p:nvSpPr>
          <p:cNvPr id="4" name="TextBox 3">
            <a:extLst>
              <a:ext uri="{FF2B5EF4-FFF2-40B4-BE49-F238E27FC236}">
                <a16:creationId xmlns:a16="http://schemas.microsoft.com/office/drawing/2014/main" id="{E04481B3-CD65-716B-ED29-DA2D74FCA0CA}"/>
              </a:ext>
            </a:extLst>
          </p:cNvPr>
          <p:cNvSpPr txBox="1"/>
          <p:nvPr/>
        </p:nvSpPr>
        <p:spPr>
          <a:xfrm>
            <a:off x="7697209" y="1716478"/>
            <a:ext cx="5334000" cy="400110"/>
          </a:xfrm>
          <a:prstGeom prst="rect">
            <a:avLst/>
          </a:prstGeom>
          <a:noFill/>
        </p:spPr>
        <p:txBody>
          <a:bodyPr wrap="square">
            <a:spAutoFit/>
          </a:bodyPr>
          <a:lstStyle/>
          <a:p>
            <a:pPr algn="ctr"/>
            <a:r>
              <a:rPr lang="pt-BR" sz="2000" dirty="0">
                <a:solidFill>
                  <a:srgbClr val="43A4DD"/>
                </a:solidFill>
                <a:latin typeface="Open Sans" panose="020B0606030504020204" pitchFamily="34" charset="0"/>
                <a:ea typeface="Open Sans" panose="020B0606030504020204" pitchFamily="34" charset="0"/>
                <a:cs typeface="Open Sans" panose="020B0606030504020204" pitchFamily="34" charset="0"/>
              </a:rPr>
              <a:t>EXTRAIA 1 TB EM MENOS DE 5 MINUTOS</a:t>
            </a:r>
          </a:p>
        </p:txBody>
      </p:sp>
      <p:sp>
        <p:nvSpPr>
          <p:cNvPr id="5" name="TextBox 4">
            <a:extLst>
              <a:ext uri="{FF2B5EF4-FFF2-40B4-BE49-F238E27FC236}">
                <a16:creationId xmlns:a16="http://schemas.microsoft.com/office/drawing/2014/main" id="{66AFC665-54B0-D3F7-96DF-03E298405B20}"/>
              </a:ext>
            </a:extLst>
          </p:cNvPr>
          <p:cNvSpPr txBox="1"/>
          <p:nvPr/>
        </p:nvSpPr>
        <p:spPr>
          <a:xfrm>
            <a:off x="7484269" y="4894079"/>
            <a:ext cx="5334000" cy="523220"/>
          </a:xfrm>
          <a:prstGeom prst="rect">
            <a:avLst/>
          </a:prstGeom>
          <a:noFill/>
        </p:spPr>
        <p:txBody>
          <a:bodyPr wrap="square">
            <a:spAutoFit/>
          </a:bodyPr>
          <a:lstStyle/>
          <a:p>
            <a:pPr algn="ctr"/>
            <a:r>
              <a:rPr lang="en-GB" sz="1400" b="1" dirty="0" err="1">
                <a:solidFill>
                  <a:schemeClr val="bg2"/>
                </a:solidFill>
              </a:rPr>
              <a:t>Múltiplos</a:t>
            </a:r>
            <a:r>
              <a:rPr lang="en-GB" sz="1400" b="1" dirty="0">
                <a:solidFill>
                  <a:schemeClr val="bg2"/>
                </a:solidFill>
              </a:rPr>
              <a:t> </a:t>
            </a:r>
            <a:r>
              <a:rPr lang="en-GB" sz="1400" b="1" dirty="0" err="1">
                <a:solidFill>
                  <a:schemeClr val="bg2"/>
                </a:solidFill>
              </a:rPr>
              <a:t>coletores</a:t>
            </a:r>
            <a:r>
              <a:rPr lang="en-GB" sz="1400" b="1" dirty="0">
                <a:solidFill>
                  <a:schemeClr val="bg2"/>
                </a:solidFill>
              </a:rPr>
              <a:t> para </a:t>
            </a:r>
            <a:r>
              <a:rPr lang="en-GB" sz="1400" b="1" dirty="0" err="1">
                <a:solidFill>
                  <a:schemeClr val="bg2"/>
                </a:solidFill>
              </a:rPr>
              <a:t>velocidades</a:t>
            </a:r>
            <a:r>
              <a:rPr lang="en-GB" sz="1400" b="1" dirty="0">
                <a:solidFill>
                  <a:schemeClr val="bg2"/>
                </a:solidFill>
              </a:rPr>
              <a:t> de </a:t>
            </a:r>
            <a:r>
              <a:rPr lang="en-GB" sz="1400" b="1" dirty="0" err="1">
                <a:solidFill>
                  <a:schemeClr val="bg2"/>
                </a:solidFill>
              </a:rPr>
              <a:t>transferência</a:t>
            </a:r>
            <a:r>
              <a:rPr lang="en-GB" sz="1400" b="1" dirty="0">
                <a:solidFill>
                  <a:schemeClr val="bg2"/>
                </a:solidFill>
              </a:rPr>
              <a:t> </a:t>
            </a:r>
            <a:r>
              <a:rPr lang="en-GB" sz="1400" b="1" dirty="0" err="1">
                <a:solidFill>
                  <a:schemeClr val="bg2"/>
                </a:solidFill>
              </a:rPr>
              <a:t>incomparáveis</a:t>
            </a:r>
            <a:endParaRPr lang="en-GB" sz="1400" b="1" dirty="0">
              <a:solidFill>
                <a:schemeClr val="bg2"/>
              </a:solidFill>
            </a:endParaRPr>
          </a:p>
          <a:p>
            <a:pPr algn="ctr"/>
            <a:r>
              <a:rPr lang="en-GB" sz="1400" b="1" dirty="0">
                <a:solidFill>
                  <a:schemeClr val="bg2"/>
                </a:solidFill>
              </a:rPr>
              <a:t>(</a:t>
            </a:r>
            <a:r>
              <a:rPr lang="en-GB" sz="1400" b="1" dirty="0" err="1">
                <a:solidFill>
                  <a:schemeClr val="bg2"/>
                </a:solidFill>
              </a:rPr>
              <a:t>limitadas</a:t>
            </a:r>
            <a:r>
              <a:rPr lang="en-GB" sz="1400" b="1" dirty="0">
                <a:solidFill>
                  <a:schemeClr val="bg2"/>
                </a:solidFill>
              </a:rPr>
              <a:t> </a:t>
            </a:r>
            <a:r>
              <a:rPr lang="en-GB" sz="1400" b="1" dirty="0" err="1">
                <a:solidFill>
                  <a:schemeClr val="bg2"/>
                </a:solidFill>
              </a:rPr>
              <a:t>apenas</a:t>
            </a:r>
            <a:r>
              <a:rPr lang="en-GB" sz="1400" b="1" dirty="0">
                <a:solidFill>
                  <a:schemeClr val="bg2"/>
                </a:solidFill>
              </a:rPr>
              <a:t> </a:t>
            </a:r>
            <a:r>
              <a:rPr lang="en-GB" sz="1400" b="1" dirty="0" err="1">
                <a:solidFill>
                  <a:schemeClr val="bg2"/>
                </a:solidFill>
              </a:rPr>
              <a:t>pelo</a:t>
            </a:r>
            <a:r>
              <a:rPr lang="en-GB" sz="1400" b="1" dirty="0">
                <a:solidFill>
                  <a:schemeClr val="bg2"/>
                </a:solidFill>
              </a:rPr>
              <a:t> </a:t>
            </a:r>
            <a:r>
              <a:rPr lang="en-GB" sz="1400" b="1" dirty="0" err="1">
                <a:solidFill>
                  <a:schemeClr val="bg2"/>
                </a:solidFill>
              </a:rPr>
              <a:t>número</a:t>
            </a:r>
            <a:r>
              <a:rPr lang="en-GB" sz="1400" b="1" dirty="0">
                <a:solidFill>
                  <a:schemeClr val="bg2"/>
                </a:solidFill>
              </a:rPr>
              <a:t> de </a:t>
            </a:r>
            <a:r>
              <a:rPr lang="en-GB" sz="1400" b="1" dirty="0" err="1">
                <a:solidFill>
                  <a:schemeClr val="bg2"/>
                </a:solidFill>
              </a:rPr>
              <a:t>portas</a:t>
            </a:r>
            <a:r>
              <a:rPr lang="en-GB" sz="1400" b="1" dirty="0">
                <a:solidFill>
                  <a:schemeClr val="bg2"/>
                </a:solidFill>
              </a:rPr>
              <a:t> </a:t>
            </a:r>
            <a:r>
              <a:rPr lang="en-GB" sz="1400" b="1" dirty="0" err="1">
                <a:solidFill>
                  <a:schemeClr val="bg2"/>
                </a:solidFill>
              </a:rPr>
              <a:t>disponíveis</a:t>
            </a:r>
            <a:r>
              <a:rPr lang="en-GB" sz="1400" b="1" dirty="0">
                <a:solidFill>
                  <a:schemeClr val="bg2"/>
                </a:solidFill>
              </a:rPr>
              <a:t>)</a:t>
            </a:r>
          </a:p>
        </p:txBody>
      </p:sp>
    </p:spTree>
    <p:extLst>
      <p:ext uri="{BB962C8B-B14F-4D97-AF65-F5344CB8AC3E}">
        <p14:creationId xmlns:p14="http://schemas.microsoft.com/office/powerpoint/2010/main" val="1636697634"/>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EDDA17A-6373-01AF-9212-A27D6B6920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4374" y="5995405"/>
            <a:ext cx="728590" cy="811378"/>
          </a:xfrm>
          <a:prstGeom prst="rect">
            <a:avLst/>
          </a:prstGeom>
        </p:spPr>
      </p:pic>
      <p:pic>
        <p:nvPicPr>
          <p:cNvPr id="3" name="Picture 2">
            <a:extLst>
              <a:ext uri="{FF2B5EF4-FFF2-40B4-BE49-F238E27FC236}">
                <a16:creationId xmlns:a16="http://schemas.microsoft.com/office/drawing/2014/main" id="{99EF2A8C-5E87-CF14-388E-A29E59E2109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367"/>
          <a:stretch/>
        </p:blipFill>
        <p:spPr>
          <a:xfrm>
            <a:off x="-26374" y="352425"/>
            <a:ext cx="6656392" cy="1206000"/>
          </a:xfrm>
          <a:prstGeom prst="rect">
            <a:avLst/>
          </a:prstGeom>
        </p:spPr>
      </p:pic>
      <p:sp>
        <p:nvSpPr>
          <p:cNvPr id="15" name="Content Placeholder 8">
            <a:extLst>
              <a:ext uri="{FF2B5EF4-FFF2-40B4-BE49-F238E27FC236}">
                <a16:creationId xmlns:a16="http://schemas.microsoft.com/office/drawing/2014/main" id="{D8EBD0C9-5549-8D0A-2E87-F3AB76681AC6}"/>
              </a:ext>
            </a:extLst>
          </p:cNvPr>
          <p:cNvSpPr>
            <a:spLocks noGrp="1"/>
          </p:cNvSpPr>
          <p:nvPr>
            <p:ph idx="1"/>
          </p:nvPr>
        </p:nvSpPr>
        <p:spPr>
          <a:xfrm>
            <a:off x="881999" y="1800000"/>
            <a:ext cx="6526069" cy="4325938"/>
          </a:xfrm>
        </p:spPr>
        <p:txBody>
          <a:bodyPr numCol="1">
            <a:noAutofit/>
          </a:bodyPr>
          <a:lstStyle/>
          <a:p>
            <a:pPr marL="0" indent="0">
              <a:spcBef>
                <a:spcPts val="100"/>
              </a:spcBef>
              <a:buNone/>
            </a:pPr>
            <a:r>
              <a:rPr lang="pt-BR" sz="1500" spc="-5" dirty="0">
                <a:solidFill>
                  <a:srgbClr val="00B0F0"/>
                </a:solidFill>
                <a:latin typeface="Open Sans" panose="020B0606030504020204" pitchFamily="34" charset="0"/>
                <a:ea typeface="Open Sans" panose="020B0606030504020204" pitchFamily="34" charset="0"/>
                <a:cs typeface="Open Sans" panose="020B0606030504020204" pitchFamily="34" charset="0"/>
              </a:rPr>
              <a:t>PERÍCIA DIGITAL RÁPIDA, EM QUALQUER LUGAR</a:t>
            </a:r>
          </a:p>
          <a:p>
            <a:pPr marL="0" indent="0">
              <a:spcBef>
                <a:spcPts val="100"/>
              </a:spcBef>
              <a:buNone/>
            </a:pPr>
            <a:endParaRPr lang="en-GB" sz="1500" b="0" i="0" spc="-5" noProof="0" dirty="0">
              <a:solidFill>
                <a:srgbClr val="00B0F0"/>
              </a:solidFill>
              <a:effectLst/>
              <a:latin typeface="Open Sans" panose="020B0606030504020204" pitchFamily="34" charset="0"/>
              <a:ea typeface="Open Sans" panose="020B0606030504020204" pitchFamily="34" charset="0"/>
              <a:cs typeface="Open Sans" panose="020B0606030504020204" pitchFamily="34" charset="0"/>
            </a:endParaRPr>
          </a:p>
          <a:p>
            <a:pPr marL="0" indent="0">
              <a:lnSpc>
                <a:spcPct val="140000"/>
              </a:lnSpc>
              <a:spcBef>
                <a:spcPts val="0"/>
              </a:spcBef>
              <a:buNone/>
            </a:pPr>
            <a:r>
              <a:rPr lang="pt-BR" sz="1000" dirty="0">
                <a:latin typeface="Open Sans" panose="020B0606030504020204" pitchFamily="34" charset="0"/>
                <a:ea typeface="Open Sans" panose="020B0606030504020204" pitchFamily="34" charset="0"/>
                <a:cs typeface="Open Sans" panose="020B0606030504020204" pitchFamily="34" charset="0"/>
              </a:rPr>
              <a:t>Field Triage é uma solução altamente portátil, ideal para investigar dados em computadores, laptops, servidores e mídias removíveis. O Field Triage utiliza palavras-chave e tecnologia de correspondência de hash para identificar rapidamente e alertar os usuários sobre dados relacionados a investigações, sem a necessidade de executar processos demorados de extração e análise.</a:t>
            </a:r>
          </a:p>
          <a:p>
            <a:pPr marL="0" indent="0">
              <a:lnSpc>
                <a:spcPct val="140000"/>
              </a:lnSpc>
              <a:spcBef>
                <a:spcPts val="0"/>
              </a:spcBef>
              <a:buNone/>
            </a:pPr>
            <a:endParaRPr lang="pt-BR" sz="1000" dirty="0">
              <a:latin typeface="Open Sans" panose="020B0606030504020204" pitchFamily="34" charset="0"/>
              <a:ea typeface="Open Sans" panose="020B0606030504020204" pitchFamily="34" charset="0"/>
              <a:cs typeface="Open Sans" panose="020B0606030504020204" pitchFamily="34" charset="0"/>
            </a:endParaRPr>
          </a:p>
          <a:p>
            <a:pPr marL="0" indent="0">
              <a:lnSpc>
                <a:spcPct val="140000"/>
              </a:lnSpc>
              <a:spcBef>
                <a:spcPts val="0"/>
              </a:spcBef>
              <a:buNone/>
            </a:pPr>
            <a:r>
              <a:rPr lang="pt-BR" sz="1000" dirty="0">
                <a:latin typeface="Open Sans" panose="020B0606030504020204" pitchFamily="34" charset="0"/>
                <a:ea typeface="Open Sans" panose="020B0606030504020204" pitchFamily="34" charset="0"/>
                <a:cs typeface="Open Sans" panose="020B0606030504020204" pitchFamily="34" charset="0"/>
              </a:rPr>
              <a:t>O Field Triage permite que os usuários tomem decisões rápidas, graças ao seu sistema visual de alerta vermelho-âmbar-verde patenteado.</a:t>
            </a:r>
            <a:br>
              <a:rPr lang="en-GB" sz="1000" noProof="0" dirty="0">
                <a:effectLst/>
                <a:latin typeface="Open Sans" panose="020B0606030504020204" pitchFamily="34" charset="0"/>
                <a:ea typeface="Open Sans" panose="020B0606030504020204" pitchFamily="34" charset="0"/>
                <a:cs typeface="Open Sans" panose="020B0606030504020204" pitchFamily="34" charset="0"/>
              </a:rPr>
            </a:br>
            <a:endParaRPr lang="en-GB" sz="1000" noProof="0" dirty="0">
              <a:effectLst/>
              <a:latin typeface="Open Sans" panose="020B0606030504020204" pitchFamily="34" charset="0"/>
              <a:ea typeface="Open Sans" panose="020B0606030504020204" pitchFamily="34" charset="0"/>
              <a:cs typeface="Open Sans" panose="020B0606030504020204" pitchFamily="34" charset="0"/>
            </a:endParaRPr>
          </a:p>
          <a:p>
            <a:pPr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Implante em qualquer lugar utilizando um dispositivo de armazenamento removível ou disco rígido externo</a:t>
            </a:r>
          </a:p>
          <a:p>
            <a:pPr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Obtenha rapidamente nomes de usuário e senhas e identifique rapidamente dados críticos para investigações</a:t>
            </a:r>
          </a:p>
          <a:p>
            <a:pPr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Personalize facilmente para uso em uma ampla variedade de investigações, incluindo escravidão moderna, fraude, uso de informação privilegiada (insider trading), assédio, Imagens Indevidas de Crianças (IIOC), Internet Crimes Against Children (ICAC), tráfico de pessoas e terrorismo</a:t>
            </a:r>
          </a:p>
          <a:p>
            <a:pPr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Acelere as investigações aproveitando seus recursos avançados de automação</a:t>
            </a:r>
          </a:p>
          <a:p>
            <a:pPr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Agilize a descoberta de evidências com o novo modo Xpress HashScan, oferecendo velocidades 6x mais rápidas para imagens e vídeos e 3x mais rápidas para todos os tipos de arquivos</a:t>
            </a:r>
          </a:p>
          <a:p>
            <a:pPr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Utilize dados do Child Abuse Image Database (CAID) e do Project VIC para acelerar investigações de IIOC, CSAM e ICAC</a:t>
            </a:r>
          </a:p>
          <a:p>
            <a:pPr fontAlgn="base">
              <a:lnSpc>
                <a:spcPct val="140000"/>
              </a:lnSpc>
              <a:spcBef>
                <a:spcPts val="0"/>
              </a:spcBef>
            </a:pPr>
            <a:r>
              <a:rPr lang="pt-BR" sz="1000" dirty="0">
                <a:latin typeface="Open Sans" panose="020B0606030504020204" pitchFamily="34" charset="0"/>
                <a:ea typeface="Open Sans" panose="020B0606030504020204" pitchFamily="34" charset="0"/>
                <a:cs typeface="Open Sans" panose="020B0606030504020204" pitchFamily="34" charset="0"/>
              </a:rPr>
              <a:t>Coloque os usuários em operação em poucos minutos com sua interface simples e fácil de usar, ideal para usuários não técnicos</a:t>
            </a:r>
            <a:endParaRPr lang="en-GB" sz="1200" b="0" i="0" noProof="0" dirty="0">
              <a:effectLst/>
            </a:endParaRPr>
          </a:p>
        </p:txBody>
      </p:sp>
      <p:sp>
        <p:nvSpPr>
          <p:cNvPr id="7" name="TextBox 6">
            <a:extLst>
              <a:ext uri="{FF2B5EF4-FFF2-40B4-BE49-F238E27FC236}">
                <a16:creationId xmlns:a16="http://schemas.microsoft.com/office/drawing/2014/main" id="{D081EF06-8BB5-119E-43A8-7EBEE200FFBE}"/>
              </a:ext>
            </a:extLst>
          </p:cNvPr>
          <p:cNvSpPr txBox="1"/>
          <p:nvPr/>
        </p:nvSpPr>
        <p:spPr>
          <a:xfrm>
            <a:off x="8398669" y="5538205"/>
            <a:ext cx="3124200" cy="369332"/>
          </a:xfrm>
          <a:prstGeom prst="rect">
            <a:avLst/>
          </a:prstGeom>
          <a:noFill/>
        </p:spPr>
        <p:txBody>
          <a:bodyPr wrap="square">
            <a:spAutoFit/>
          </a:bodyPr>
          <a:lstStyle/>
          <a:p>
            <a:pPr algn="ctr">
              <a:spcBef>
                <a:spcPts val="100"/>
              </a:spcBef>
            </a:pPr>
            <a:r>
              <a:rPr lang="en-GB" spc="-5"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Tecnologia</a:t>
            </a:r>
            <a:r>
              <a:rPr lang="en-GB" spc="-5" dirty="0">
                <a:solidFill>
                  <a:schemeClr val="bg1"/>
                </a:solidFill>
                <a:latin typeface="Open Sans" panose="020B0606030504020204" pitchFamily="34" charset="0"/>
                <a:ea typeface="Open Sans" panose="020B0606030504020204" pitchFamily="34" charset="0"/>
                <a:cs typeface="Open Sans" panose="020B0606030504020204" pitchFamily="34" charset="0"/>
              </a:rPr>
              <a:t> </a:t>
            </a:r>
            <a:r>
              <a:rPr lang="en-GB" spc="-5" dirty="0" err="1">
                <a:solidFill>
                  <a:schemeClr val="bg1"/>
                </a:solidFill>
                <a:latin typeface="Open Sans" panose="020B0606030504020204" pitchFamily="34" charset="0"/>
                <a:ea typeface="Open Sans" panose="020B0606030504020204" pitchFamily="34" charset="0"/>
                <a:cs typeface="Open Sans" panose="020B0606030504020204" pitchFamily="34" charset="0"/>
              </a:rPr>
              <a:t>patenteada</a:t>
            </a:r>
            <a:endParaRPr lang="en-GB" spc="-5"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E90AFB24-6D8B-AFC9-9459-F3DAE35614D2}"/>
              </a:ext>
            </a:extLst>
          </p:cNvPr>
          <p:cNvSpPr txBox="1"/>
          <p:nvPr/>
        </p:nvSpPr>
        <p:spPr>
          <a:xfrm>
            <a:off x="8855869" y="5995405"/>
            <a:ext cx="3794340" cy="738664"/>
          </a:xfrm>
          <a:prstGeom prst="rect">
            <a:avLst/>
          </a:prstGeom>
          <a:noFill/>
        </p:spPr>
        <p:txBody>
          <a:bodyPr wrap="square">
            <a:spAutoFit/>
          </a:bodyPr>
          <a:lstStyle/>
          <a:p>
            <a:r>
              <a:rPr lang="pt-BR" sz="1400" dirty="0">
                <a:solidFill>
                  <a:srgbClr val="43A4DD"/>
                </a:solidFill>
                <a:latin typeface="Open Sans" panose="020B0606030504020204" pitchFamily="34" charset="0"/>
              </a:rPr>
              <a:t>VENCEDOR – PRÊMIO DE INOVAÇÃO EM PERÍCIA DIGITAL DO SECURITY AND POLICING</a:t>
            </a:r>
          </a:p>
        </p:txBody>
      </p:sp>
      <p:pic>
        <p:nvPicPr>
          <p:cNvPr id="10" name="Picture 9">
            <a:extLst>
              <a:ext uri="{FF2B5EF4-FFF2-40B4-BE49-F238E27FC236}">
                <a16:creationId xmlns:a16="http://schemas.microsoft.com/office/drawing/2014/main" id="{BC86642E-8CC5-70A6-AF21-8D54FE8D9B2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72638" y="2737997"/>
            <a:ext cx="4459786" cy="2575219"/>
          </a:xfrm>
          <a:prstGeom prst="rect">
            <a:avLst/>
          </a:prstGeom>
        </p:spPr>
      </p:pic>
      <p:sp>
        <p:nvSpPr>
          <p:cNvPr id="5" name="TextBox 4">
            <a:extLst>
              <a:ext uri="{FF2B5EF4-FFF2-40B4-BE49-F238E27FC236}">
                <a16:creationId xmlns:a16="http://schemas.microsoft.com/office/drawing/2014/main" id="{07674BA7-227D-1569-A3B9-1DD2543AB875}"/>
              </a:ext>
            </a:extLst>
          </p:cNvPr>
          <p:cNvSpPr txBox="1"/>
          <p:nvPr/>
        </p:nvSpPr>
        <p:spPr>
          <a:xfrm>
            <a:off x="7789069" y="1773121"/>
            <a:ext cx="4495800" cy="1015663"/>
          </a:xfrm>
          <a:prstGeom prst="rect">
            <a:avLst/>
          </a:prstGeom>
          <a:noFill/>
        </p:spPr>
        <p:txBody>
          <a:bodyPr wrap="square">
            <a:spAutoFit/>
          </a:bodyPr>
          <a:lstStyle/>
          <a:p>
            <a:pPr algn="ctr"/>
            <a:r>
              <a:rPr lang="pt-BR" sz="2000" dirty="0">
                <a:solidFill>
                  <a:srgbClr val="43A4DD"/>
                </a:solidFill>
                <a:latin typeface="Open Sans" panose="020B0606030504020204" pitchFamily="34" charset="0"/>
              </a:rPr>
              <a:t>TRIAGEM RÁPIDA E AUTOMATIZADA PARA INVESTIGAÇÕES CRÍTICAS EM TEMPO</a:t>
            </a:r>
            <a:endParaRPr lang="en-GB" sz="2000" noProof="0" dirty="0">
              <a:solidFill>
                <a:srgbClr val="43A4DD"/>
              </a:solidFill>
            </a:endParaRP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453110C-AA9E-B6D0-159A-DA9C0C64CA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41469" y="5224135"/>
            <a:ext cx="867209" cy="990600"/>
          </a:xfrm>
          <a:prstGeom prst="rect">
            <a:avLst/>
          </a:prstGeom>
        </p:spPr>
      </p:pic>
      <p:sp>
        <p:nvSpPr>
          <p:cNvPr id="2" name="Content Placeholder 1">
            <a:extLst>
              <a:ext uri="{FF2B5EF4-FFF2-40B4-BE49-F238E27FC236}">
                <a16:creationId xmlns:a16="http://schemas.microsoft.com/office/drawing/2014/main" id="{B322191C-BE80-C816-7D4B-159CDBE7E679}"/>
              </a:ext>
            </a:extLst>
          </p:cNvPr>
          <p:cNvSpPr>
            <a:spLocks noGrp="1"/>
          </p:cNvSpPr>
          <p:nvPr>
            <p:ph idx="1"/>
          </p:nvPr>
        </p:nvSpPr>
        <p:spPr>
          <a:xfrm>
            <a:off x="882000" y="1800000"/>
            <a:ext cx="5798344" cy="4023159"/>
          </a:xfrm>
        </p:spPr>
        <p:txBody>
          <a:bodyPr/>
          <a:lstStyle/>
          <a:p>
            <a:pPr marL="0" marR="30480" indent="0">
              <a:spcBef>
                <a:spcPts val="100"/>
              </a:spcBef>
              <a:buNone/>
            </a:pPr>
            <a:r>
              <a:rPr lang="pt-BR" sz="1500" spc="-5" dirty="0">
                <a:solidFill>
                  <a:srgbClr val="27AAE1"/>
                </a:solidFill>
                <a:latin typeface="Open Sans" panose="020B0606030504020204" pitchFamily="34" charset="0"/>
                <a:ea typeface="Open Sans" panose="020B0606030504020204" pitchFamily="34" charset="0"/>
                <a:cs typeface="Open Sans" panose="020B0606030504020204" pitchFamily="34" charset="0"/>
              </a:rPr>
              <a:t>AQUISIÇÃO DE DADOS RÁPIDA E AUTOMATIZADA</a:t>
            </a:r>
          </a:p>
          <a:p>
            <a:pPr marL="0" indent="0">
              <a:lnSpc>
                <a:spcPct val="140000"/>
              </a:lnSpc>
              <a:buNone/>
            </a:pPr>
            <a:r>
              <a:rPr lang="pt-BR" sz="1000" dirty="0">
                <a:latin typeface="Open Sans" panose="020B0606030504020204" pitchFamily="34" charset="0"/>
                <a:ea typeface="Open Sans" panose="020B0606030504020204" pitchFamily="34" charset="0"/>
                <a:cs typeface="Open Sans" panose="020B0606030504020204" pitchFamily="34" charset="0"/>
              </a:rPr>
              <a:t>Explore o Media Acquisition da Detego Global, uma solução que automatiza a captura de dados digitais de mídias removíveis, dispositivos móveis, computadores, drones e discos rígidos.</a:t>
            </a:r>
          </a:p>
          <a:p>
            <a:pPr marL="0" indent="0">
              <a:lnSpc>
                <a:spcPct val="140000"/>
              </a:lnSpc>
              <a:buNone/>
            </a:pPr>
            <a:r>
              <a:rPr lang="pt-BR" sz="1000" dirty="0">
                <a:latin typeface="Open Sans" panose="020B0606030504020204" pitchFamily="34" charset="0"/>
                <a:ea typeface="Open Sans" panose="020B0606030504020204" pitchFamily="34" charset="0"/>
                <a:cs typeface="Open Sans" panose="020B0606030504020204" pitchFamily="34" charset="0"/>
              </a:rPr>
              <a:t>A interface simples e intuitiva do Media Acquisition permite que os usuários analisem rapidamente múltiplos dispositivos e tomem decisões no local, fornecendo visualizações em tempo real dos dados que estão sendo capturados.</a:t>
            </a:r>
            <a:br>
              <a:rPr lang="en-GB" sz="1000" b="0" i="0" noProof="0" dirty="0">
                <a:effectLst/>
                <a:latin typeface="Open Sans" panose="020B0606030504020204" pitchFamily="34" charset="0"/>
                <a:ea typeface="Open Sans" panose="020B0606030504020204" pitchFamily="34" charset="0"/>
                <a:cs typeface="Open Sans" panose="020B0606030504020204" pitchFamily="34" charset="0"/>
              </a:rPr>
            </a:br>
            <a:endParaRPr lang="en-GB" sz="1000" b="0" i="0" noProof="0" dirty="0">
              <a:effectLst/>
              <a:latin typeface="Open Sans" panose="020B0606030504020204" pitchFamily="34" charset="0"/>
              <a:ea typeface="Open Sans" panose="020B0606030504020204" pitchFamily="34" charset="0"/>
              <a:cs typeface="Open Sans" panose="020B0606030504020204" pitchFamily="34" charset="0"/>
            </a:endParaRPr>
          </a:p>
          <a:p>
            <a:pPr fontAlgn="base">
              <a:lnSpc>
                <a:spcPct val="140000"/>
              </a:lnSpc>
              <a:spcBef>
                <a:spcPts val="300"/>
              </a:spcBef>
              <a:spcAft>
                <a:spcPts val="300"/>
              </a:spcAft>
            </a:pPr>
            <a:r>
              <a:rPr lang="pt-BR" sz="1000" dirty="0">
                <a:latin typeface="Open Sans" panose="020B0606030504020204" pitchFamily="34" charset="0"/>
                <a:ea typeface="Open Sans" panose="020B0606030504020204" pitchFamily="34" charset="0"/>
                <a:cs typeface="Open Sans" panose="020B0606030504020204" pitchFamily="34" charset="0"/>
              </a:rPr>
              <a:t>Proteja e analise simultaneamente dados de múltiplos dispositivos removíveis</a:t>
            </a:r>
          </a:p>
          <a:p>
            <a:pPr fontAlgn="base">
              <a:lnSpc>
                <a:spcPct val="140000"/>
              </a:lnSpc>
              <a:spcBef>
                <a:spcPts val="300"/>
              </a:spcBef>
              <a:spcAft>
                <a:spcPts val="300"/>
              </a:spcAft>
            </a:pPr>
            <a:r>
              <a:rPr lang="pt-BR" sz="1000" dirty="0">
                <a:latin typeface="Open Sans" panose="020B0606030504020204" pitchFamily="34" charset="0"/>
                <a:ea typeface="Open Sans" panose="020B0606030504020204" pitchFamily="34" charset="0"/>
                <a:cs typeface="Open Sans" panose="020B0606030504020204" pitchFamily="34" charset="0"/>
              </a:rPr>
              <a:t>Utilize ferramentas avançadas de inspeção para visualizar a árvore de arquivos do dispositivo alvo antes da extração</a:t>
            </a:r>
          </a:p>
          <a:p>
            <a:pPr fontAlgn="base">
              <a:lnSpc>
                <a:spcPct val="140000"/>
              </a:lnSpc>
              <a:spcBef>
                <a:spcPts val="300"/>
              </a:spcBef>
              <a:spcAft>
                <a:spcPts val="300"/>
              </a:spcAft>
            </a:pPr>
            <a:r>
              <a:rPr lang="pt-BR" sz="1000" dirty="0">
                <a:latin typeface="Open Sans" panose="020B0606030504020204" pitchFamily="34" charset="0"/>
                <a:ea typeface="Open Sans" panose="020B0606030504020204" pitchFamily="34" charset="0"/>
                <a:cs typeface="Open Sans" panose="020B0606030504020204" pitchFamily="34" charset="0"/>
              </a:rPr>
              <a:t>Obtenha visualizações em tempo real dos dados lógicos à medida que são transmitidos para a plataforma</a:t>
            </a:r>
          </a:p>
          <a:p>
            <a:pPr fontAlgn="base">
              <a:lnSpc>
                <a:spcPct val="140000"/>
              </a:lnSpc>
              <a:spcBef>
                <a:spcPts val="300"/>
              </a:spcBef>
              <a:spcAft>
                <a:spcPts val="300"/>
              </a:spcAft>
            </a:pPr>
            <a:r>
              <a:rPr lang="pt-BR" sz="1000" dirty="0">
                <a:latin typeface="Open Sans" panose="020B0606030504020204" pitchFamily="34" charset="0"/>
                <a:ea typeface="Open Sans" panose="020B0606030504020204" pitchFamily="34" charset="0"/>
                <a:cs typeface="Open Sans" panose="020B0606030504020204" pitchFamily="34" charset="0"/>
              </a:rPr>
              <a:t>Recupere dados excluídos com poderosas ferramentas de carving</a:t>
            </a:r>
          </a:p>
          <a:p>
            <a:pPr fontAlgn="base">
              <a:lnSpc>
                <a:spcPct val="140000"/>
              </a:lnSpc>
              <a:spcBef>
                <a:spcPts val="300"/>
              </a:spcBef>
              <a:spcAft>
                <a:spcPts val="300"/>
              </a:spcAft>
            </a:pPr>
            <a:r>
              <a:rPr lang="pt-BR" sz="1000" dirty="0">
                <a:latin typeface="Open Sans" panose="020B0606030504020204" pitchFamily="34" charset="0"/>
                <a:ea typeface="Open Sans" panose="020B0606030504020204" pitchFamily="34" charset="0"/>
                <a:cs typeface="Open Sans" panose="020B0606030504020204" pitchFamily="34" charset="0"/>
              </a:rPr>
              <a:t>Adquira dados de discos rígidos removidos de sistemas danificados</a:t>
            </a:r>
          </a:p>
          <a:p>
            <a:pPr fontAlgn="base">
              <a:lnSpc>
                <a:spcPct val="140000"/>
              </a:lnSpc>
              <a:spcBef>
                <a:spcPts val="300"/>
              </a:spcBef>
              <a:spcAft>
                <a:spcPts val="300"/>
              </a:spcAft>
            </a:pPr>
            <a:r>
              <a:rPr lang="pt-BR" sz="1000" dirty="0">
                <a:latin typeface="Open Sans" panose="020B0606030504020204" pitchFamily="34" charset="0"/>
                <a:ea typeface="Open Sans" panose="020B0606030504020204" pitchFamily="34" charset="0"/>
                <a:cs typeface="Open Sans" panose="020B0606030504020204" pitchFamily="34" charset="0"/>
              </a:rPr>
              <a:t>Receba alertas automáticos sobre dados suspeitos com o sistema visual de alerta vermelho-âmbar-verde patenteado</a:t>
            </a:r>
          </a:p>
          <a:p>
            <a:pPr fontAlgn="base">
              <a:lnSpc>
                <a:spcPct val="140000"/>
              </a:lnSpc>
              <a:spcBef>
                <a:spcPts val="300"/>
              </a:spcBef>
              <a:spcAft>
                <a:spcPts val="300"/>
              </a:spcAft>
            </a:pPr>
            <a:r>
              <a:rPr lang="pt-BR" sz="1000" dirty="0">
                <a:latin typeface="Open Sans" panose="020B0606030504020204" pitchFamily="34" charset="0"/>
                <a:ea typeface="Open Sans" panose="020B0606030504020204" pitchFamily="34" charset="0"/>
                <a:cs typeface="Open Sans" panose="020B0606030504020204" pitchFamily="34" charset="0"/>
              </a:rPr>
              <a:t>Automatize análises utilizando critérios predefinidos</a:t>
            </a:r>
            <a:endParaRPr lang="en-GB" sz="1000" b="0" i="0" noProof="0" dirty="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6" name="Picture 5">
            <a:extLst>
              <a:ext uri="{FF2B5EF4-FFF2-40B4-BE49-F238E27FC236}">
                <a16:creationId xmlns:a16="http://schemas.microsoft.com/office/drawing/2014/main" id="{B9A6648C-AC18-299E-5D36-6FC16EA124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001" y="360000"/>
            <a:ext cx="7109053" cy="1206000"/>
          </a:xfrm>
          <a:prstGeom prst="rect">
            <a:avLst/>
          </a:prstGeom>
        </p:spPr>
      </p:pic>
      <p:pic>
        <p:nvPicPr>
          <p:cNvPr id="8" name="Picture 7">
            <a:extLst>
              <a:ext uri="{FF2B5EF4-FFF2-40B4-BE49-F238E27FC236}">
                <a16:creationId xmlns:a16="http://schemas.microsoft.com/office/drawing/2014/main" id="{4D417352-AE71-D9C0-1525-C27061BBC8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39659" y="2705181"/>
            <a:ext cx="4226560" cy="2339703"/>
          </a:xfrm>
          <a:prstGeom prst="rect">
            <a:avLst/>
          </a:prstGeom>
        </p:spPr>
      </p:pic>
      <p:sp>
        <p:nvSpPr>
          <p:cNvPr id="3" name="TextBox 2">
            <a:extLst>
              <a:ext uri="{FF2B5EF4-FFF2-40B4-BE49-F238E27FC236}">
                <a16:creationId xmlns:a16="http://schemas.microsoft.com/office/drawing/2014/main" id="{C095C1F0-5E76-1B17-4D66-1F548E2F6086}"/>
              </a:ext>
            </a:extLst>
          </p:cNvPr>
          <p:cNvSpPr txBox="1"/>
          <p:nvPr/>
        </p:nvSpPr>
        <p:spPr>
          <a:xfrm>
            <a:off x="8932069" y="5457825"/>
            <a:ext cx="3616330" cy="523220"/>
          </a:xfrm>
          <a:prstGeom prst="rect">
            <a:avLst/>
          </a:prstGeom>
          <a:noFill/>
        </p:spPr>
        <p:txBody>
          <a:bodyPr wrap="square">
            <a:spAutoFit/>
          </a:bodyPr>
          <a:lstStyle/>
          <a:p>
            <a:r>
              <a:rPr lang="pt-BR" sz="1400" dirty="0">
                <a:solidFill>
                  <a:srgbClr val="43A4DD"/>
                </a:solidFill>
                <a:latin typeface="Open Sans" panose="020B0606030504020204" pitchFamily="34" charset="0"/>
              </a:rPr>
              <a:t>FINALISTA – PRÊMIO SC PARA A MELHOR SOLUÇÃO DE PERÍCIA COMPUTACIONAL</a:t>
            </a:r>
            <a:endParaRPr lang="en-GB" sz="1400" noProof="0" dirty="0">
              <a:solidFill>
                <a:srgbClr val="43A4DD"/>
              </a:solidFill>
            </a:endParaRPr>
          </a:p>
        </p:txBody>
      </p:sp>
      <p:sp>
        <p:nvSpPr>
          <p:cNvPr id="4" name="TextBox 3">
            <a:extLst>
              <a:ext uri="{FF2B5EF4-FFF2-40B4-BE49-F238E27FC236}">
                <a16:creationId xmlns:a16="http://schemas.microsoft.com/office/drawing/2014/main" id="{E1943EF1-0B4B-D0D1-9A77-E127EFBD487D}"/>
              </a:ext>
            </a:extLst>
          </p:cNvPr>
          <p:cNvSpPr txBox="1"/>
          <p:nvPr/>
        </p:nvSpPr>
        <p:spPr>
          <a:xfrm>
            <a:off x="7636669" y="1724025"/>
            <a:ext cx="5334000" cy="707886"/>
          </a:xfrm>
          <a:prstGeom prst="rect">
            <a:avLst/>
          </a:prstGeom>
          <a:noFill/>
        </p:spPr>
        <p:txBody>
          <a:bodyPr wrap="square">
            <a:spAutoFit/>
          </a:bodyPr>
          <a:lstStyle/>
          <a:p>
            <a:pPr algn="ctr"/>
            <a:r>
              <a:rPr lang="pt-BR" sz="2000" dirty="0">
                <a:solidFill>
                  <a:srgbClr val="43A4DD"/>
                </a:solidFill>
                <a:latin typeface="Open Sans" panose="020B0606030504020204" pitchFamily="34" charset="0"/>
              </a:rPr>
              <a:t>CAPTURA DE DADOS AUTOMATIZADA E SIMULTÂNEA DE MÚLTIPLOS DISPOSITIVOS</a:t>
            </a:r>
            <a:endParaRPr lang="en-GB" sz="2000" noProof="0" dirty="0">
              <a:solidFill>
                <a:srgbClr val="43A4DD"/>
              </a:solidFill>
            </a:endParaRPr>
          </a:p>
        </p:txBody>
      </p:sp>
    </p:spTree>
    <p:extLst>
      <p:ext uri="{BB962C8B-B14F-4D97-AF65-F5344CB8AC3E}">
        <p14:creationId xmlns:p14="http://schemas.microsoft.com/office/powerpoint/2010/main" val="795764138"/>
      </p:ext>
    </p:extLst>
  </p:cSld>
  <p:clrMapOvr>
    <a:masterClrMapping/>
  </p:clrMapOvr>
  <p:transition>
    <p:fade/>
  </p:transition>
</p:sld>
</file>

<file path=ppt/theme/theme1.xml><?xml version="1.0" encoding="utf-8"?>
<a:theme xmlns:a="http://schemas.openxmlformats.org/drawingml/2006/main" name="1_Custom Design">
  <a:themeElements>
    <a:clrScheme name="Detego 4">
      <a:dk1>
        <a:srgbClr val="222A2A"/>
      </a:dk1>
      <a:lt1>
        <a:srgbClr val="FFFFFF"/>
      </a:lt1>
      <a:dk2>
        <a:srgbClr val="27AAE1"/>
      </a:dk2>
      <a:lt2>
        <a:srgbClr val="FFFFFF"/>
      </a:lt2>
      <a:accent1>
        <a:srgbClr val="959FA3"/>
      </a:accent1>
      <a:accent2>
        <a:srgbClr val="27AAE1"/>
      </a:accent2>
      <a:accent3>
        <a:srgbClr val="F1B51C"/>
      </a:accent3>
      <a:accent4>
        <a:srgbClr val="B72026"/>
      </a:accent4>
      <a:accent5>
        <a:srgbClr val="5B9BD5"/>
      </a:accent5>
      <a:accent6>
        <a:srgbClr val="85C341"/>
      </a:accent6>
      <a:hlink>
        <a:srgbClr val="009BA3"/>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tego Sample PPT-300322_V4" id="{0EB14573-7302-7F49-B591-95FA3800B33A}" vid="{8C6FD329-D2BD-E040-8501-3DDBDFF0AAF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3538</Words>
  <Application>Microsoft Office PowerPoint</Application>
  <PresentationFormat>Custom</PresentationFormat>
  <Paragraphs>226</Paragraphs>
  <Slides>21</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Aptos</vt:lpstr>
      <vt:lpstr>Arial</vt:lpstr>
      <vt:lpstr>Bebas Neue</vt:lpstr>
      <vt:lpstr>Bebas Neue Bold</vt:lpstr>
      <vt:lpstr>Calibri</vt:lpstr>
      <vt:lpstr>Open Sans</vt:lpstr>
      <vt:lpstr>Open Sans </vt:lpstr>
      <vt:lpstr>Open Sans Light</vt:lpstr>
      <vt:lpstr>1_Custom Design</vt:lpstr>
      <vt:lpstr>PLATAFORMA UNIFICADA DE INVESTIGAÇÕES DIGITAIS</vt:lpstr>
      <vt:lpstr>Somos a Detego Global</vt:lpstr>
      <vt:lpstr>Por que nos escolher?</vt:lpstr>
      <vt:lpstr>Equipe Executiva</vt:lpstr>
      <vt:lpstr>Nossos clientes</vt:lpstr>
      <vt:lpstr>SOLUÇÕES PREMIADAS DE PERÍCIA DIGITAL E RESPOSTA A INCIDENTES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É hora de uma demonstração ao vivo</vt:lpstr>
      <vt:lpstr>O que nossos clientes dizem</vt:lpstr>
      <vt:lpstr>O que nossos clientes dizem</vt:lpstr>
      <vt:lpstr>O que nossos clientes dizem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and Product Overview</dc:title>
  <dc:creator>Andy</dc:creator>
  <cp:lastModifiedBy>Budd Karunasekara</cp:lastModifiedBy>
  <cp:revision>317</cp:revision>
  <dcterms:created xsi:type="dcterms:W3CDTF">2021-05-21T14:00:52Z</dcterms:created>
  <dcterms:modified xsi:type="dcterms:W3CDTF">2026-03-05T17:53:55Z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2021-05-20T00:00:00Z</vt:filetime>
  </property>
  <property fmtid="{D5CDD505-2E9C-101B-9397-08002B2CF9AE}" pid="3" name="Creator">
    <vt:lpwstr>Adobe InDesign 16.1 (Macintosh)</vt:lpwstr>
  </property>
  <property fmtid="{D5CDD505-2E9C-101B-9397-08002B2CF9AE}" pid="4" name="LastSaved">
    <vt:filetime>2021-05-21T00:00:00Z</vt:filetime>
  </property>
  <property fmtid="{D5CDD505-2E9C-101B-9397-08002B2CF9AE}" pid="5" name="MSIP_Label_2ba0f4fa-74a5-4612-8ced-91d8a9506b0e_Enabled">
    <vt:lpwstr>true</vt:lpwstr>
  </property>
  <property fmtid="{D5CDD505-2E9C-101B-9397-08002B2CF9AE}" pid="6" name="MSIP_Label_2ba0f4fa-74a5-4612-8ced-91d8a9506b0e_SetDate">
    <vt:lpwstr>2026-01-14T10:56:43Z</vt:lpwstr>
  </property>
  <property fmtid="{D5CDD505-2E9C-101B-9397-08002B2CF9AE}" pid="7" name="MSIP_Label_2ba0f4fa-74a5-4612-8ced-91d8a9506b0e_Method">
    <vt:lpwstr>Privileged</vt:lpwstr>
  </property>
  <property fmtid="{D5CDD505-2E9C-101B-9397-08002B2CF9AE}" pid="8" name="MSIP_Label_2ba0f4fa-74a5-4612-8ced-91d8a9506b0e_Name">
    <vt:lpwstr>Internal Use</vt:lpwstr>
  </property>
  <property fmtid="{D5CDD505-2E9C-101B-9397-08002B2CF9AE}" pid="9" name="MSIP_Label_2ba0f4fa-74a5-4612-8ced-91d8a9506b0e_SiteId">
    <vt:lpwstr>412bb99a-657f-40ae-930a-5d4babdf4c92</vt:lpwstr>
  </property>
  <property fmtid="{D5CDD505-2E9C-101B-9397-08002B2CF9AE}" pid="10" name="MSIP_Label_2ba0f4fa-74a5-4612-8ced-91d8a9506b0e_ActionId">
    <vt:lpwstr>90df69a8-5552-4364-9200-9814fbd325fc</vt:lpwstr>
  </property>
  <property fmtid="{D5CDD505-2E9C-101B-9397-08002B2CF9AE}" pid="11" name="MSIP_Label_2ba0f4fa-74a5-4612-8ced-91d8a9506b0e_ContentBits">
    <vt:lpwstr>1</vt:lpwstr>
  </property>
  <property fmtid="{D5CDD505-2E9C-101B-9397-08002B2CF9AE}" pid="12" name="MSIP_Label_2ba0f4fa-74a5-4612-8ced-91d8a9506b0e_Tag">
    <vt:lpwstr>10, 0, 1, 1</vt:lpwstr>
  </property>
  <property fmtid="{D5CDD505-2E9C-101B-9397-08002B2CF9AE}" pid="13" name="ClassificationContentMarkingHeaderLocations">
    <vt:lpwstr>1_Custom Design:9</vt:lpwstr>
  </property>
  <property fmtid="{D5CDD505-2E9C-101B-9397-08002B2CF9AE}" pid="14" name="ClassificationContentMarkingHeaderText">
    <vt:lpwstr>INTERNAL USE - Detego Global</vt:lpwstr>
  </property>
</Properties>
</file>