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media/image21.jpg" ContentType="image/jpg"/>
  <Override PartName="/ppt/media/image22.jpg" ContentType="image/jpg"/>
  <Override PartName="/ppt/media/image23.jpg" ContentType="image/jpg"/>
  <Override PartName="/ppt/media/image24.jpg" ContentType="image/jpg"/>
  <Override PartName="/ppt/notesSlides/notesSlide1.xml" ContentType="application/vnd.openxmlformats-officedocument.presentationml.notesSlide+xml"/>
  <Override PartName="/ppt/media/image32.jpg" ContentType="image/jpg"/>
  <Override PartName="/ppt/media/image34.jpg" ContentType="image/jpg"/>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79" r:id="rId1"/>
  </p:sldMasterIdLst>
  <p:notesMasterIdLst>
    <p:notesMasterId r:id="rId25"/>
  </p:notesMasterIdLst>
  <p:handoutMasterIdLst>
    <p:handoutMasterId r:id="rId26"/>
  </p:handoutMasterIdLst>
  <p:sldIdLst>
    <p:sldId id="306" r:id="rId2"/>
    <p:sldId id="324" r:id="rId3"/>
    <p:sldId id="338" r:id="rId4"/>
    <p:sldId id="323" r:id="rId5"/>
    <p:sldId id="337" r:id="rId6"/>
    <p:sldId id="314" r:id="rId7"/>
    <p:sldId id="315" r:id="rId8"/>
    <p:sldId id="316" r:id="rId9"/>
    <p:sldId id="317" r:id="rId10"/>
    <p:sldId id="318" r:id="rId11"/>
    <p:sldId id="335" r:id="rId12"/>
    <p:sldId id="334" r:id="rId13"/>
    <p:sldId id="319" r:id="rId14"/>
    <p:sldId id="320" r:id="rId15"/>
    <p:sldId id="321" r:id="rId16"/>
    <p:sldId id="336" r:id="rId17"/>
    <p:sldId id="274" r:id="rId18"/>
    <p:sldId id="322" r:id="rId19"/>
    <p:sldId id="300" r:id="rId20"/>
    <p:sldId id="339" r:id="rId21"/>
    <p:sldId id="301" r:id="rId22"/>
    <p:sldId id="299" r:id="rId23"/>
    <p:sldId id="296" r:id="rId24"/>
  </p:sldIdLst>
  <p:sldSz cx="13444538" cy="7562850"/>
  <p:notesSz cx="10693400" cy="75628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566" userDrawn="1">
          <p15:clr>
            <a:srgbClr val="A4A3A4"/>
          </p15:clr>
        </p15:guide>
        <p15:guide id="2" pos="4234">
          <p15:clr>
            <a:srgbClr val="A4A3A4"/>
          </p15:clr>
        </p15:guide>
        <p15:guide id="3" orient="horz" pos="3246" userDrawn="1">
          <p15:clr>
            <a:srgbClr val="A4A3A4"/>
          </p15:clr>
        </p15:guide>
        <p15:guide id="4" orient="horz" pos="1134"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8C1A4B7-157A-DE79-681B-44CADAE4F7B6}" name="Samantha Weerawardane" initials="SW" userId="S::sam.weerawardane@detegoglobal.com::a754b2dc-b132-49d8-a0f3-816efbaba58e" providerId="AD"/>
  <p188:author id="{46FC32DC-732D-3ED1-267D-A3A7A1BEDD2B}" name="Buddhika Karunasekara" initials="BK" userId="S::budd.karunasekara@detegoglobal.com::927ef6a9-e3d8-402e-9d96-66875271caf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3A4DD"/>
    <a:srgbClr val="0006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02" autoAdjust="0"/>
    <p:restoredTop sz="91837"/>
  </p:normalViewPr>
  <p:slideViewPr>
    <p:cSldViewPr>
      <p:cViewPr varScale="1">
        <p:scale>
          <a:sx n="89" d="100"/>
          <a:sy n="89" d="100"/>
        </p:scale>
        <p:origin x="41" y="156"/>
      </p:cViewPr>
      <p:guideLst>
        <p:guide orient="horz" pos="1566"/>
        <p:guide pos="4234"/>
        <p:guide orient="horz" pos="3246"/>
        <p:guide orient="horz" pos="1134"/>
      </p:guideLst>
    </p:cSldViewPr>
  </p:slideViewPr>
  <p:notesTextViewPr>
    <p:cViewPr>
      <p:scale>
        <a:sx n="100" d="100"/>
        <a:sy n="100" d="100"/>
      </p:scale>
      <p:origin x="0" y="0"/>
    </p:cViewPr>
  </p:notesTextViewPr>
  <p:sorterViewPr>
    <p:cViewPr>
      <p:scale>
        <a:sx n="80" d="100"/>
        <a:sy n="80" d="100"/>
      </p:scale>
      <p:origin x="0" y="0"/>
    </p:cViewPr>
  </p:sorterViewPr>
  <p:notesViewPr>
    <p:cSldViewPr>
      <p:cViewPr varScale="1">
        <p:scale>
          <a:sx n="128" d="100"/>
          <a:sy n="128" d="100"/>
        </p:scale>
        <p:origin x="1208" y="19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0B3969D-C595-1B4B-8FFD-8C5D27E89F56}"/>
              </a:ext>
            </a:extLst>
          </p:cNvPr>
          <p:cNvSpPr>
            <a:spLocks noGrp="1"/>
          </p:cNvSpPr>
          <p:nvPr>
            <p:ph type="hdr" sz="quarter"/>
          </p:nvPr>
        </p:nvSpPr>
        <p:spPr>
          <a:xfrm>
            <a:off x="0" y="0"/>
            <a:ext cx="4633913" cy="379413"/>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A833F06-A18C-5D40-96B6-5FCCE451C424}"/>
              </a:ext>
            </a:extLst>
          </p:cNvPr>
          <p:cNvSpPr>
            <a:spLocks noGrp="1"/>
          </p:cNvSpPr>
          <p:nvPr>
            <p:ph type="dt" sz="quarter" idx="1"/>
          </p:nvPr>
        </p:nvSpPr>
        <p:spPr>
          <a:xfrm>
            <a:off x="6057900" y="0"/>
            <a:ext cx="4632325" cy="379413"/>
          </a:xfrm>
          <a:prstGeom prst="rect">
            <a:avLst/>
          </a:prstGeom>
        </p:spPr>
        <p:txBody>
          <a:bodyPr vert="horz" lIns="91440" tIns="45720" rIns="91440" bIns="45720" rtlCol="0"/>
          <a:lstStyle>
            <a:lvl1pPr algn="r">
              <a:defRPr sz="1200"/>
            </a:lvl1pPr>
          </a:lstStyle>
          <a:p>
            <a:fld id="{BDA5E816-514F-E645-8F6C-16E748DE9515}" type="datetimeFigureOut">
              <a:rPr lang="en-US" smtClean="0"/>
              <a:t>2/18/2026</a:t>
            </a:fld>
            <a:endParaRPr lang="en-US"/>
          </a:p>
        </p:txBody>
      </p:sp>
      <p:sp>
        <p:nvSpPr>
          <p:cNvPr id="4" name="Footer Placeholder 3">
            <a:extLst>
              <a:ext uri="{FF2B5EF4-FFF2-40B4-BE49-F238E27FC236}">
                <a16:creationId xmlns:a16="http://schemas.microsoft.com/office/drawing/2014/main" id="{31612420-2A26-924C-9179-1145CE1FD6A4}"/>
              </a:ext>
            </a:extLst>
          </p:cNvPr>
          <p:cNvSpPr>
            <a:spLocks noGrp="1"/>
          </p:cNvSpPr>
          <p:nvPr>
            <p:ph type="ftr" sz="quarter" idx="2"/>
          </p:nvPr>
        </p:nvSpPr>
        <p:spPr>
          <a:xfrm>
            <a:off x="0" y="7183438"/>
            <a:ext cx="4633913" cy="379412"/>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B7305F6-79B7-9E42-8774-B702087D5A46}"/>
              </a:ext>
            </a:extLst>
          </p:cNvPr>
          <p:cNvSpPr>
            <a:spLocks noGrp="1"/>
          </p:cNvSpPr>
          <p:nvPr>
            <p:ph type="sldNum" sz="quarter" idx="3"/>
          </p:nvPr>
        </p:nvSpPr>
        <p:spPr>
          <a:xfrm>
            <a:off x="6057900" y="7183438"/>
            <a:ext cx="4632325" cy="379412"/>
          </a:xfrm>
          <a:prstGeom prst="rect">
            <a:avLst/>
          </a:prstGeom>
        </p:spPr>
        <p:txBody>
          <a:bodyPr vert="horz" lIns="91440" tIns="45720" rIns="91440" bIns="45720" rtlCol="0" anchor="b"/>
          <a:lstStyle>
            <a:lvl1pPr algn="r">
              <a:defRPr sz="1200"/>
            </a:lvl1pPr>
          </a:lstStyle>
          <a:p>
            <a:fld id="{085F8569-948F-F747-8310-C0C7CF5AD510}" type="slidenum">
              <a:rPr lang="en-US" smtClean="0"/>
              <a:t>‹#›</a:t>
            </a:fld>
            <a:endParaRPr lang="en-US"/>
          </a:p>
        </p:txBody>
      </p:sp>
    </p:spTree>
    <p:extLst>
      <p:ext uri="{BB962C8B-B14F-4D97-AF65-F5344CB8AC3E}">
        <p14:creationId xmlns:p14="http://schemas.microsoft.com/office/powerpoint/2010/main" val="325533056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633913" cy="37941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6057900" y="0"/>
            <a:ext cx="4632325" cy="379413"/>
          </a:xfrm>
          <a:prstGeom prst="rect">
            <a:avLst/>
          </a:prstGeom>
        </p:spPr>
        <p:txBody>
          <a:bodyPr vert="horz" lIns="91440" tIns="45720" rIns="91440" bIns="45720" rtlCol="0"/>
          <a:lstStyle>
            <a:lvl1pPr algn="r">
              <a:defRPr sz="1200"/>
            </a:lvl1pPr>
          </a:lstStyle>
          <a:p>
            <a:fld id="{6EA05A27-0B01-CD4D-85CE-83EA2F7B5981}" type="datetimeFigureOut">
              <a:rPr lang="en-US" smtClean="0"/>
              <a:t>2/18/2026</a:t>
            </a:fld>
            <a:endParaRPr lang="en-US"/>
          </a:p>
        </p:txBody>
      </p:sp>
      <p:sp>
        <p:nvSpPr>
          <p:cNvPr id="4" name="Slide Image Placeholder 3"/>
          <p:cNvSpPr>
            <a:spLocks noGrp="1" noRot="1" noChangeAspect="1"/>
          </p:cNvSpPr>
          <p:nvPr>
            <p:ph type="sldImg" idx="2"/>
          </p:nvPr>
        </p:nvSpPr>
        <p:spPr>
          <a:xfrm>
            <a:off x="3079750" y="946150"/>
            <a:ext cx="4533900" cy="25511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069975" y="3640138"/>
            <a:ext cx="8553450" cy="29781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7183438"/>
            <a:ext cx="4633913" cy="37941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6057900" y="7183438"/>
            <a:ext cx="4632325" cy="379412"/>
          </a:xfrm>
          <a:prstGeom prst="rect">
            <a:avLst/>
          </a:prstGeom>
        </p:spPr>
        <p:txBody>
          <a:bodyPr vert="horz" lIns="91440" tIns="45720" rIns="91440" bIns="45720" rtlCol="0" anchor="b"/>
          <a:lstStyle>
            <a:lvl1pPr algn="r">
              <a:defRPr sz="1200"/>
            </a:lvl1pPr>
          </a:lstStyle>
          <a:p>
            <a:fld id="{A74DD306-6508-A94F-AF03-EA506B7898D1}" type="slidenum">
              <a:rPr lang="en-US" smtClean="0"/>
              <a:t>‹#›</a:t>
            </a:fld>
            <a:endParaRPr lang="en-US"/>
          </a:p>
        </p:txBody>
      </p:sp>
    </p:spTree>
    <p:extLst>
      <p:ext uri="{BB962C8B-B14F-4D97-AF65-F5344CB8AC3E}">
        <p14:creationId xmlns:p14="http://schemas.microsoft.com/office/powerpoint/2010/main" val="31195439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74DD306-6508-A94F-AF03-EA506B7898D1}" type="slidenum">
              <a:rPr lang="en-US" smtClean="0"/>
              <a:t>5</a:t>
            </a:fld>
            <a:endParaRPr lang="en-US"/>
          </a:p>
        </p:txBody>
      </p:sp>
    </p:spTree>
    <p:extLst>
      <p:ext uri="{BB962C8B-B14F-4D97-AF65-F5344CB8AC3E}">
        <p14:creationId xmlns:p14="http://schemas.microsoft.com/office/powerpoint/2010/main" val="38557672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9750" y="946150"/>
            <a:ext cx="4533900" cy="255111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74DD306-6508-A94F-AF03-EA506B7898D1}" type="slidenum">
              <a:rPr lang="en-US" smtClean="0"/>
              <a:t>7</a:t>
            </a:fld>
            <a:endParaRPr lang="en-US"/>
          </a:p>
        </p:txBody>
      </p:sp>
    </p:spTree>
    <p:extLst>
      <p:ext uri="{BB962C8B-B14F-4D97-AF65-F5344CB8AC3E}">
        <p14:creationId xmlns:p14="http://schemas.microsoft.com/office/powerpoint/2010/main" val="17858036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9750" y="946150"/>
            <a:ext cx="4533900" cy="255111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74DD306-6508-A94F-AF03-EA506B7898D1}" type="slidenum">
              <a:rPr lang="en-US" smtClean="0"/>
              <a:t>8</a:t>
            </a:fld>
            <a:endParaRPr lang="en-US"/>
          </a:p>
        </p:txBody>
      </p:sp>
    </p:spTree>
    <p:extLst>
      <p:ext uri="{BB962C8B-B14F-4D97-AF65-F5344CB8AC3E}">
        <p14:creationId xmlns:p14="http://schemas.microsoft.com/office/powerpoint/2010/main" val="34519556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9750" y="946150"/>
            <a:ext cx="4533900" cy="255111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74DD306-6508-A94F-AF03-EA506B7898D1}" type="slidenum">
              <a:rPr lang="en-US" smtClean="0"/>
              <a:t>9</a:t>
            </a:fld>
            <a:endParaRPr lang="en-US"/>
          </a:p>
        </p:txBody>
      </p:sp>
    </p:spTree>
    <p:extLst>
      <p:ext uri="{BB962C8B-B14F-4D97-AF65-F5344CB8AC3E}">
        <p14:creationId xmlns:p14="http://schemas.microsoft.com/office/powerpoint/2010/main" val="31304852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74DD306-6508-A94F-AF03-EA506B7898D1}" type="slidenum">
              <a:rPr lang="en-US" smtClean="0"/>
              <a:t>10</a:t>
            </a:fld>
            <a:endParaRPr lang="en-US"/>
          </a:p>
        </p:txBody>
      </p:sp>
    </p:spTree>
    <p:extLst>
      <p:ext uri="{BB962C8B-B14F-4D97-AF65-F5344CB8AC3E}">
        <p14:creationId xmlns:p14="http://schemas.microsoft.com/office/powerpoint/2010/main" val="8871880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74DD306-6508-A94F-AF03-EA506B7898D1}" type="slidenum">
              <a:rPr lang="en-US" smtClean="0"/>
              <a:t>14</a:t>
            </a:fld>
            <a:endParaRPr lang="en-US"/>
          </a:p>
        </p:txBody>
      </p:sp>
    </p:spTree>
    <p:extLst>
      <p:ext uri="{BB962C8B-B14F-4D97-AF65-F5344CB8AC3E}">
        <p14:creationId xmlns:p14="http://schemas.microsoft.com/office/powerpoint/2010/main" val="41700790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74DD306-6508-A94F-AF03-EA506B7898D1}" type="slidenum">
              <a:rPr lang="en-US" smtClean="0"/>
              <a:t>17</a:t>
            </a:fld>
            <a:endParaRPr lang="en-US"/>
          </a:p>
        </p:txBody>
      </p:sp>
    </p:spTree>
    <p:extLst>
      <p:ext uri="{BB962C8B-B14F-4D97-AF65-F5344CB8AC3E}">
        <p14:creationId xmlns:p14="http://schemas.microsoft.com/office/powerpoint/2010/main" val="20534507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74DD306-6508-A94F-AF03-EA506B7898D1}" type="slidenum">
              <a:rPr lang="en-US" smtClean="0"/>
              <a:t>19</a:t>
            </a:fld>
            <a:endParaRPr lang="en-US"/>
          </a:p>
        </p:txBody>
      </p:sp>
    </p:spTree>
    <p:extLst>
      <p:ext uri="{BB962C8B-B14F-4D97-AF65-F5344CB8AC3E}">
        <p14:creationId xmlns:p14="http://schemas.microsoft.com/office/powerpoint/2010/main" val="9846488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353BC6-8B70-1BBA-BC56-AFEED42987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D4FEBA-38C2-7B58-E2E5-115281128E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FBA057-E6AE-D231-D15F-5711EBCF3B6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52E861D-0F35-4893-2192-4E42D6E9CCBB}"/>
              </a:ext>
            </a:extLst>
          </p:cNvPr>
          <p:cNvSpPr>
            <a:spLocks noGrp="1"/>
          </p:cNvSpPr>
          <p:nvPr>
            <p:ph type="sldNum" sz="quarter" idx="5"/>
          </p:nvPr>
        </p:nvSpPr>
        <p:spPr/>
        <p:txBody>
          <a:bodyPr/>
          <a:lstStyle/>
          <a:p>
            <a:fld id="{A74DD306-6508-A94F-AF03-EA506B7898D1}" type="slidenum">
              <a:rPr lang="en-US" smtClean="0"/>
              <a:t>20</a:t>
            </a:fld>
            <a:endParaRPr lang="en-US"/>
          </a:p>
        </p:txBody>
      </p:sp>
    </p:spTree>
    <p:extLst>
      <p:ext uri="{BB962C8B-B14F-4D97-AF65-F5344CB8AC3E}">
        <p14:creationId xmlns:p14="http://schemas.microsoft.com/office/powerpoint/2010/main" val="267819531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8526D2-E05B-5647-9170-0757DD04A062}"/>
              </a:ext>
            </a:extLst>
          </p:cNvPr>
          <p:cNvSpPr>
            <a:spLocks noGrp="1"/>
          </p:cNvSpPr>
          <p:nvPr>
            <p:ph type="title" hasCustomPrompt="1"/>
          </p:nvPr>
        </p:nvSpPr>
        <p:spPr>
          <a:xfrm>
            <a:off x="923925" y="2105025"/>
            <a:ext cx="8236744" cy="1447800"/>
          </a:xfrm>
        </p:spPr>
        <p:txBody>
          <a:bodyPr lIns="0" tIns="0" rIns="0" bIns="0" anchor="b">
            <a:noAutofit/>
          </a:bodyPr>
          <a:lstStyle>
            <a:lvl1pPr>
              <a:defRPr sz="5600" b="1" i="0">
                <a:solidFill>
                  <a:schemeClr val="bg1"/>
                </a:solidFill>
                <a:latin typeface="Bebas Neue Bold" panose="020B0000000000000000" pitchFamily="34" charset="0"/>
              </a:defRPr>
            </a:lvl1pPr>
          </a:lstStyle>
          <a:p>
            <a:r>
              <a:rPr lang="en-GB" dirty="0"/>
              <a:t>CLICK TO EDIT MASTER TITLE STYLE</a:t>
            </a:r>
            <a:endParaRPr lang="en-US" dirty="0"/>
          </a:p>
        </p:txBody>
      </p:sp>
      <p:pic>
        <p:nvPicPr>
          <p:cNvPr id="6" name="Picture 5" descr="A picture containing text, clipart&#10;&#10;Description automatically generated">
            <a:extLst>
              <a:ext uri="{FF2B5EF4-FFF2-40B4-BE49-F238E27FC236}">
                <a16:creationId xmlns:a16="http://schemas.microsoft.com/office/drawing/2014/main" id="{DF45DA26-9762-4343-8E5E-F2068155364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3925" y="885825"/>
            <a:ext cx="2654157" cy="762000"/>
          </a:xfrm>
          <a:prstGeom prst="rect">
            <a:avLst/>
          </a:prstGeom>
        </p:spPr>
      </p:pic>
      <p:sp>
        <p:nvSpPr>
          <p:cNvPr id="29" name="Text Placeholder 28">
            <a:extLst>
              <a:ext uri="{FF2B5EF4-FFF2-40B4-BE49-F238E27FC236}">
                <a16:creationId xmlns:a16="http://schemas.microsoft.com/office/drawing/2014/main" id="{5B48771F-B3A5-A147-9FE7-41377B7EF48D}"/>
              </a:ext>
            </a:extLst>
          </p:cNvPr>
          <p:cNvSpPr>
            <a:spLocks noGrp="1"/>
          </p:cNvSpPr>
          <p:nvPr>
            <p:ph type="body" sz="quarter" idx="10"/>
          </p:nvPr>
        </p:nvSpPr>
        <p:spPr>
          <a:xfrm>
            <a:off x="923925" y="3781425"/>
            <a:ext cx="7017544" cy="1295400"/>
          </a:xfrm>
        </p:spPr>
        <p:txBody>
          <a:bodyPr lIns="0" tIns="0" rIns="0" bIns="0"/>
          <a:lstStyle>
            <a:lvl1pPr marL="0" indent="0">
              <a:buNone/>
              <a:defRPr>
                <a:solidFill>
                  <a:schemeClr val="bg1"/>
                </a:solidFill>
              </a:defRPr>
            </a:lvl1pPr>
          </a:lstStyle>
          <a:p>
            <a:pPr lvl="0"/>
            <a:r>
              <a:rPr lang="en-GB" dirty="0"/>
              <a:t>Click to edit Master text styles</a:t>
            </a:r>
            <a:endParaRPr lang="en-US" dirty="0"/>
          </a:p>
        </p:txBody>
      </p:sp>
      <p:sp>
        <p:nvSpPr>
          <p:cNvPr id="10" name="TextBox 9">
            <a:extLst>
              <a:ext uri="{FF2B5EF4-FFF2-40B4-BE49-F238E27FC236}">
                <a16:creationId xmlns:a16="http://schemas.microsoft.com/office/drawing/2014/main" id="{C9DE78D0-2028-BD4D-81C6-3F18E5A4D990}"/>
              </a:ext>
            </a:extLst>
          </p:cNvPr>
          <p:cNvSpPr txBox="1"/>
          <p:nvPr userDrawn="1"/>
        </p:nvSpPr>
        <p:spPr>
          <a:xfrm>
            <a:off x="923925" y="7134275"/>
            <a:ext cx="1065997" cy="153888"/>
          </a:xfrm>
          <a:prstGeom prst="rect">
            <a:avLst/>
          </a:prstGeom>
          <a:noFill/>
        </p:spPr>
        <p:txBody>
          <a:bodyPr wrap="none" lIns="0" tIns="0" rIns="0" bIns="0" rtlCol="0">
            <a:spAutoFit/>
          </a:bodyPr>
          <a:lstStyle/>
          <a:p>
            <a:r>
              <a:rPr lang="en-US" sz="10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detegoglobal.com</a:t>
            </a:r>
            <a:endParaRPr lang="en-US"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8720659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9C18D-CD4A-47AD-A44F-5B26A0CC8E61}"/>
              </a:ext>
            </a:extLst>
          </p:cNvPr>
          <p:cNvSpPr>
            <a:spLocks noGrp="1"/>
          </p:cNvSpPr>
          <p:nvPr>
            <p:ph type="title" hasCustomPrompt="1"/>
          </p:nvPr>
        </p:nvSpPr>
        <p:spPr/>
        <p:txBody>
          <a:bodyPr/>
          <a:lstStyle>
            <a:lvl1pPr>
              <a:defRPr>
                <a:solidFill>
                  <a:schemeClr val="bg1"/>
                </a:solidFill>
              </a:defRPr>
            </a:lvl1pPr>
          </a:lstStyle>
          <a:p>
            <a:r>
              <a:rPr lang="en-US" dirty="0"/>
              <a:t>CLICK TO EDIT MASTER TITLE STYLE</a:t>
            </a:r>
            <a:endParaRPr lang="en-IN" dirty="0"/>
          </a:p>
        </p:txBody>
      </p:sp>
      <p:sp>
        <p:nvSpPr>
          <p:cNvPr id="3" name="Content Placeholder 2">
            <a:extLst>
              <a:ext uri="{FF2B5EF4-FFF2-40B4-BE49-F238E27FC236}">
                <a16:creationId xmlns:a16="http://schemas.microsoft.com/office/drawing/2014/main" id="{D341D6DB-9F16-442E-B1B5-84D2118BD680}"/>
              </a:ext>
            </a:extLst>
          </p:cNvPr>
          <p:cNvSpPr>
            <a:spLocks noGrp="1"/>
          </p:cNvSpPr>
          <p:nvPr>
            <p:ph idx="1"/>
          </p:nvPr>
        </p:nvSpPr>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6" name="Slide Number Placeholder 5">
            <a:extLst>
              <a:ext uri="{FF2B5EF4-FFF2-40B4-BE49-F238E27FC236}">
                <a16:creationId xmlns:a16="http://schemas.microsoft.com/office/drawing/2014/main" id="{66B386F4-5E65-4A1B-8753-F6C60221D47F}"/>
              </a:ext>
            </a:extLst>
          </p:cNvPr>
          <p:cNvSpPr>
            <a:spLocks noGrp="1"/>
          </p:cNvSpPr>
          <p:nvPr>
            <p:ph type="sldNum" sz="quarter" idx="12"/>
          </p:nvPr>
        </p:nvSpPr>
        <p:spPr/>
        <p:txBody>
          <a:bodyPr/>
          <a:lstStyle>
            <a:lvl1pPr>
              <a:defRPr>
                <a:solidFill>
                  <a:schemeClr val="bg1"/>
                </a:solidFill>
              </a:defRPr>
            </a:lvl1pPr>
          </a:lstStyle>
          <a:p>
            <a:fld id="{D8FDEA68-ED54-49F5-A150-7A31995A6062}" type="slidenum">
              <a:rPr lang="en-IN" smtClean="0"/>
              <a:pPr/>
              <a:t>‹#›</a:t>
            </a:fld>
            <a:endParaRPr lang="en-IN"/>
          </a:p>
        </p:txBody>
      </p:sp>
      <p:pic>
        <p:nvPicPr>
          <p:cNvPr id="7" name="Picture 6">
            <a:extLst>
              <a:ext uri="{FF2B5EF4-FFF2-40B4-BE49-F238E27FC236}">
                <a16:creationId xmlns:a16="http://schemas.microsoft.com/office/drawing/2014/main" id="{1826D4B5-824D-DB43-ABB3-4232C82C5996}"/>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2888695" y="7010400"/>
            <a:ext cx="305984" cy="312860"/>
          </a:xfrm>
          <a:prstGeom prst="rect">
            <a:avLst/>
          </a:prstGeom>
        </p:spPr>
      </p:pic>
      <p:sp>
        <p:nvSpPr>
          <p:cNvPr id="10" name="Date Placeholder 3">
            <a:extLst>
              <a:ext uri="{FF2B5EF4-FFF2-40B4-BE49-F238E27FC236}">
                <a16:creationId xmlns:a16="http://schemas.microsoft.com/office/drawing/2014/main" id="{2079BBBF-137A-6341-86C9-32B7C69BEAEA}"/>
              </a:ext>
            </a:extLst>
          </p:cNvPr>
          <p:cNvSpPr>
            <a:spLocks noGrp="1"/>
          </p:cNvSpPr>
          <p:nvPr>
            <p:ph type="dt" sz="half" idx="10"/>
          </p:nvPr>
        </p:nvSpPr>
        <p:spPr>
          <a:xfrm>
            <a:off x="5209381" y="7010400"/>
            <a:ext cx="3025775" cy="401638"/>
          </a:xfrm>
        </p:spPr>
        <p:txBody>
          <a:bodyPr/>
          <a:lstStyle>
            <a:lvl1pPr algn="ctr">
              <a:defRPr>
                <a:solidFill>
                  <a:schemeClr val="bg1"/>
                </a:solidFill>
              </a:defRPr>
            </a:lvl1pPr>
          </a:lstStyle>
          <a:p>
            <a:fld id="{88D41D6C-A2E4-4A61-871A-4856FC7CADFC}" type="datetimeFigureOut">
              <a:rPr lang="en-IN" smtClean="0"/>
              <a:pPr/>
              <a:t>18-02-2026</a:t>
            </a:fld>
            <a:endParaRPr lang="en-IN" dirty="0"/>
          </a:p>
        </p:txBody>
      </p:sp>
    </p:spTree>
    <p:extLst>
      <p:ext uri="{BB962C8B-B14F-4D97-AF65-F5344CB8AC3E}">
        <p14:creationId xmlns:p14="http://schemas.microsoft.com/office/powerpoint/2010/main" val="40375081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9C18D-CD4A-47AD-A44F-5B26A0CC8E61}"/>
              </a:ext>
            </a:extLst>
          </p:cNvPr>
          <p:cNvSpPr>
            <a:spLocks noGrp="1"/>
          </p:cNvSpPr>
          <p:nvPr>
            <p:ph type="title" hasCustomPrompt="1"/>
          </p:nvPr>
        </p:nvSpPr>
        <p:spPr/>
        <p:txBody>
          <a:bodyPr/>
          <a:lstStyle>
            <a:lvl1pPr>
              <a:defRPr>
                <a:solidFill>
                  <a:schemeClr val="bg1"/>
                </a:solidFill>
              </a:defRPr>
            </a:lvl1pPr>
          </a:lstStyle>
          <a:p>
            <a:r>
              <a:rPr lang="en-US" dirty="0"/>
              <a:t>CLICK TO EDIT MASTER TITLE STYLE</a:t>
            </a:r>
            <a:endParaRPr lang="en-IN" dirty="0"/>
          </a:p>
        </p:txBody>
      </p:sp>
      <p:sp>
        <p:nvSpPr>
          <p:cNvPr id="3" name="Content Placeholder 2">
            <a:extLst>
              <a:ext uri="{FF2B5EF4-FFF2-40B4-BE49-F238E27FC236}">
                <a16:creationId xmlns:a16="http://schemas.microsoft.com/office/drawing/2014/main" id="{D341D6DB-9F16-442E-B1B5-84D2118BD680}"/>
              </a:ext>
            </a:extLst>
          </p:cNvPr>
          <p:cNvSpPr>
            <a:spLocks noGrp="1"/>
          </p:cNvSpPr>
          <p:nvPr>
            <p:ph idx="1"/>
          </p:nvPr>
        </p:nvSpPr>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6" name="Slide Number Placeholder 5">
            <a:extLst>
              <a:ext uri="{FF2B5EF4-FFF2-40B4-BE49-F238E27FC236}">
                <a16:creationId xmlns:a16="http://schemas.microsoft.com/office/drawing/2014/main" id="{66B386F4-5E65-4A1B-8753-F6C60221D47F}"/>
              </a:ext>
            </a:extLst>
          </p:cNvPr>
          <p:cNvSpPr>
            <a:spLocks noGrp="1"/>
          </p:cNvSpPr>
          <p:nvPr>
            <p:ph type="sldNum" sz="quarter" idx="12"/>
          </p:nvPr>
        </p:nvSpPr>
        <p:spPr/>
        <p:txBody>
          <a:bodyPr/>
          <a:lstStyle>
            <a:lvl1pPr>
              <a:defRPr>
                <a:solidFill>
                  <a:schemeClr val="bg1"/>
                </a:solidFill>
              </a:defRPr>
            </a:lvl1pPr>
          </a:lstStyle>
          <a:p>
            <a:fld id="{D8FDEA68-ED54-49F5-A150-7A31995A6062}" type="slidenum">
              <a:rPr lang="en-IN" smtClean="0"/>
              <a:pPr/>
              <a:t>‹#›</a:t>
            </a:fld>
            <a:endParaRPr lang="en-IN"/>
          </a:p>
        </p:txBody>
      </p:sp>
      <p:pic>
        <p:nvPicPr>
          <p:cNvPr id="7" name="Picture 6">
            <a:extLst>
              <a:ext uri="{FF2B5EF4-FFF2-40B4-BE49-F238E27FC236}">
                <a16:creationId xmlns:a16="http://schemas.microsoft.com/office/drawing/2014/main" id="{1826D4B5-824D-DB43-ABB3-4232C82C5996}"/>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2888695" y="7010400"/>
            <a:ext cx="305984" cy="312860"/>
          </a:xfrm>
          <a:prstGeom prst="rect">
            <a:avLst/>
          </a:prstGeom>
        </p:spPr>
      </p:pic>
      <p:sp>
        <p:nvSpPr>
          <p:cNvPr id="8" name="Date Placeholder 3">
            <a:extLst>
              <a:ext uri="{FF2B5EF4-FFF2-40B4-BE49-F238E27FC236}">
                <a16:creationId xmlns:a16="http://schemas.microsoft.com/office/drawing/2014/main" id="{ECE1AD33-7B11-454E-BB15-9CB67CF6C9B9}"/>
              </a:ext>
            </a:extLst>
          </p:cNvPr>
          <p:cNvSpPr>
            <a:spLocks noGrp="1"/>
          </p:cNvSpPr>
          <p:nvPr>
            <p:ph type="dt" sz="half" idx="10"/>
          </p:nvPr>
        </p:nvSpPr>
        <p:spPr>
          <a:xfrm>
            <a:off x="5209381" y="7010400"/>
            <a:ext cx="3025775" cy="401638"/>
          </a:xfrm>
        </p:spPr>
        <p:txBody>
          <a:bodyPr/>
          <a:lstStyle>
            <a:lvl1pPr algn="ctr">
              <a:defRPr>
                <a:solidFill>
                  <a:schemeClr val="bg1"/>
                </a:solidFill>
              </a:defRPr>
            </a:lvl1pPr>
          </a:lstStyle>
          <a:p>
            <a:fld id="{88D41D6C-A2E4-4A61-871A-4856FC7CADFC}" type="datetimeFigureOut">
              <a:rPr lang="en-IN" smtClean="0"/>
              <a:pPr/>
              <a:t>18-02-2026</a:t>
            </a:fld>
            <a:endParaRPr lang="en-IN" dirty="0"/>
          </a:p>
        </p:txBody>
      </p:sp>
    </p:spTree>
    <p:extLst>
      <p:ext uri="{BB962C8B-B14F-4D97-AF65-F5344CB8AC3E}">
        <p14:creationId xmlns:p14="http://schemas.microsoft.com/office/powerpoint/2010/main" val="20321104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8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C07EE00-51C6-F74D-A451-26FF47E66A8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2888695" y="7010400"/>
            <a:ext cx="305984" cy="312860"/>
          </a:xfrm>
          <a:prstGeom prst="rect">
            <a:avLst/>
          </a:prstGeom>
        </p:spPr>
      </p:pic>
    </p:spTree>
    <p:extLst>
      <p:ext uri="{BB962C8B-B14F-4D97-AF65-F5344CB8AC3E}">
        <p14:creationId xmlns:p14="http://schemas.microsoft.com/office/powerpoint/2010/main" val="15939733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DC0E04C-62FF-5642-8D86-0EF13C9CD758}"/>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2888695" y="7010400"/>
            <a:ext cx="305984" cy="312860"/>
          </a:xfrm>
          <a:prstGeom prst="rect">
            <a:avLst/>
          </a:prstGeom>
        </p:spPr>
      </p:pic>
      <p:sp>
        <p:nvSpPr>
          <p:cNvPr id="7" name="TextBox 6">
            <a:extLst>
              <a:ext uri="{FF2B5EF4-FFF2-40B4-BE49-F238E27FC236}">
                <a16:creationId xmlns:a16="http://schemas.microsoft.com/office/drawing/2014/main" id="{3CD3CC0F-1937-DE41-9E4E-52664D953D44}"/>
              </a:ext>
            </a:extLst>
          </p:cNvPr>
          <p:cNvSpPr txBox="1"/>
          <p:nvPr userDrawn="1"/>
        </p:nvSpPr>
        <p:spPr>
          <a:xfrm>
            <a:off x="923925" y="7134275"/>
            <a:ext cx="1065997" cy="153888"/>
          </a:xfrm>
          <a:prstGeom prst="rect">
            <a:avLst/>
          </a:prstGeom>
          <a:noFill/>
        </p:spPr>
        <p:txBody>
          <a:bodyPr wrap="none" lIns="0" tIns="0" rIns="0" bIns="0" rtlCol="0">
            <a:spAutoFit/>
          </a:bodyPr>
          <a:lstStyle/>
          <a:p>
            <a:r>
              <a:rPr lang="en-US" sz="10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detegoglobal.com</a:t>
            </a:r>
            <a:endParaRPr lang="en-US"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6795530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9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99AF38D-3235-D74C-955E-F630D1D97976}"/>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2888695" y="7010400"/>
            <a:ext cx="305984" cy="312860"/>
          </a:xfrm>
          <a:prstGeom prst="rect">
            <a:avLst/>
          </a:prstGeom>
        </p:spPr>
      </p:pic>
      <p:sp>
        <p:nvSpPr>
          <p:cNvPr id="6" name="TextBox 5">
            <a:extLst>
              <a:ext uri="{FF2B5EF4-FFF2-40B4-BE49-F238E27FC236}">
                <a16:creationId xmlns:a16="http://schemas.microsoft.com/office/drawing/2014/main" id="{BCC444D8-D291-D944-B48D-4EC241CAC3A4}"/>
              </a:ext>
            </a:extLst>
          </p:cNvPr>
          <p:cNvSpPr txBox="1"/>
          <p:nvPr userDrawn="1"/>
        </p:nvSpPr>
        <p:spPr>
          <a:xfrm>
            <a:off x="923925" y="7134275"/>
            <a:ext cx="1065997" cy="153888"/>
          </a:xfrm>
          <a:prstGeom prst="rect">
            <a:avLst/>
          </a:prstGeom>
          <a:noFill/>
        </p:spPr>
        <p:txBody>
          <a:bodyPr wrap="none" lIns="0" tIns="0" rIns="0" bIns="0" rtlCol="0">
            <a:spAutoFit/>
          </a:bodyPr>
          <a:lstStyle/>
          <a:p>
            <a:r>
              <a:rPr lang="en-US" sz="10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detegoglobal.com</a:t>
            </a:r>
            <a:endParaRPr lang="en-US"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4929622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9C18D-CD4A-47AD-A44F-5B26A0CC8E61}"/>
              </a:ext>
            </a:extLst>
          </p:cNvPr>
          <p:cNvSpPr>
            <a:spLocks noGrp="1"/>
          </p:cNvSpPr>
          <p:nvPr>
            <p:ph type="title" hasCustomPrompt="1"/>
          </p:nvPr>
        </p:nvSpPr>
        <p:spPr/>
        <p:txBody>
          <a:bodyPr/>
          <a:lstStyle>
            <a:lvl1pPr>
              <a:defRPr>
                <a:solidFill>
                  <a:schemeClr val="bg1"/>
                </a:solidFill>
              </a:defRPr>
            </a:lvl1pPr>
          </a:lstStyle>
          <a:p>
            <a:r>
              <a:rPr lang="en-US" dirty="0"/>
              <a:t>CLICK TO EDIT MASTER TITLE STYLE</a:t>
            </a:r>
            <a:endParaRPr lang="en-IN" dirty="0"/>
          </a:p>
        </p:txBody>
      </p:sp>
      <p:sp>
        <p:nvSpPr>
          <p:cNvPr id="3" name="Content Placeholder 2">
            <a:extLst>
              <a:ext uri="{FF2B5EF4-FFF2-40B4-BE49-F238E27FC236}">
                <a16:creationId xmlns:a16="http://schemas.microsoft.com/office/drawing/2014/main" id="{D341D6DB-9F16-442E-B1B5-84D2118BD680}"/>
              </a:ext>
            </a:extLst>
          </p:cNvPr>
          <p:cNvSpPr>
            <a:spLocks noGrp="1"/>
          </p:cNvSpPr>
          <p:nvPr>
            <p:ph idx="1"/>
          </p:nvPr>
        </p:nvSpPr>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4" name="Date Placeholder 3">
            <a:extLst>
              <a:ext uri="{FF2B5EF4-FFF2-40B4-BE49-F238E27FC236}">
                <a16:creationId xmlns:a16="http://schemas.microsoft.com/office/drawing/2014/main" id="{15BAEB77-FCAD-48CC-A19D-857444746CD0}"/>
              </a:ext>
            </a:extLst>
          </p:cNvPr>
          <p:cNvSpPr>
            <a:spLocks noGrp="1"/>
          </p:cNvSpPr>
          <p:nvPr>
            <p:ph type="dt" sz="half" idx="10"/>
          </p:nvPr>
        </p:nvSpPr>
        <p:spPr>
          <a:xfrm>
            <a:off x="5209381" y="7010400"/>
            <a:ext cx="3025775" cy="401638"/>
          </a:xfrm>
        </p:spPr>
        <p:txBody>
          <a:bodyPr/>
          <a:lstStyle>
            <a:lvl1pPr algn="ctr">
              <a:defRPr>
                <a:solidFill>
                  <a:schemeClr val="bg1"/>
                </a:solidFill>
              </a:defRPr>
            </a:lvl1pPr>
          </a:lstStyle>
          <a:p>
            <a:fld id="{88D41D6C-A2E4-4A61-871A-4856FC7CADFC}" type="datetimeFigureOut">
              <a:rPr lang="en-IN" smtClean="0"/>
              <a:pPr/>
              <a:t>18-02-2026</a:t>
            </a:fld>
            <a:endParaRPr lang="en-IN" dirty="0"/>
          </a:p>
        </p:txBody>
      </p:sp>
      <p:sp>
        <p:nvSpPr>
          <p:cNvPr id="6" name="Slide Number Placeholder 5">
            <a:extLst>
              <a:ext uri="{FF2B5EF4-FFF2-40B4-BE49-F238E27FC236}">
                <a16:creationId xmlns:a16="http://schemas.microsoft.com/office/drawing/2014/main" id="{66B386F4-5E65-4A1B-8753-F6C60221D47F}"/>
              </a:ext>
            </a:extLst>
          </p:cNvPr>
          <p:cNvSpPr>
            <a:spLocks noGrp="1"/>
          </p:cNvSpPr>
          <p:nvPr>
            <p:ph type="sldNum" sz="quarter" idx="12"/>
          </p:nvPr>
        </p:nvSpPr>
        <p:spPr/>
        <p:txBody>
          <a:bodyPr/>
          <a:lstStyle>
            <a:lvl1pPr>
              <a:defRPr>
                <a:solidFill>
                  <a:schemeClr val="bg1"/>
                </a:solidFill>
              </a:defRPr>
            </a:lvl1pPr>
          </a:lstStyle>
          <a:p>
            <a:fld id="{D8FDEA68-ED54-49F5-A150-7A31995A6062}" type="slidenum">
              <a:rPr lang="en-IN" smtClean="0"/>
              <a:pPr/>
              <a:t>‹#›</a:t>
            </a:fld>
            <a:endParaRPr lang="en-IN"/>
          </a:p>
        </p:txBody>
      </p:sp>
      <p:pic>
        <p:nvPicPr>
          <p:cNvPr id="7" name="Picture 6">
            <a:extLst>
              <a:ext uri="{FF2B5EF4-FFF2-40B4-BE49-F238E27FC236}">
                <a16:creationId xmlns:a16="http://schemas.microsoft.com/office/drawing/2014/main" id="{1826D4B5-824D-DB43-ABB3-4232C82C5996}"/>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2888695" y="7010400"/>
            <a:ext cx="305984" cy="312860"/>
          </a:xfrm>
          <a:prstGeom prst="rect">
            <a:avLst/>
          </a:prstGeom>
        </p:spPr>
      </p:pic>
      <p:sp>
        <p:nvSpPr>
          <p:cNvPr id="11" name="TextBox 10">
            <a:extLst>
              <a:ext uri="{FF2B5EF4-FFF2-40B4-BE49-F238E27FC236}">
                <a16:creationId xmlns:a16="http://schemas.microsoft.com/office/drawing/2014/main" id="{892DC977-5C31-3A4F-B6E2-BE83FBC88041}"/>
              </a:ext>
            </a:extLst>
          </p:cNvPr>
          <p:cNvSpPr txBox="1"/>
          <p:nvPr userDrawn="1"/>
        </p:nvSpPr>
        <p:spPr>
          <a:xfrm>
            <a:off x="923925" y="7134275"/>
            <a:ext cx="1065997" cy="153888"/>
          </a:xfrm>
          <a:prstGeom prst="rect">
            <a:avLst/>
          </a:prstGeom>
          <a:noFill/>
        </p:spPr>
        <p:txBody>
          <a:bodyPr wrap="none" lIns="0" tIns="0" rIns="0" bIns="0" rtlCol="0">
            <a:spAutoFit/>
          </a:bodyPr>
          <a:lstStyle/>
          <a:p>
            <a:r>
              <a:rPr lang="en-US" sz="10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detegoglobal.com</a:t>
            </a:r>
            <a:endParaRPr lang="en-US"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2570511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9C18D-CD4A-47AD-A44F-5B26A0CC8E61}"/>
              </a:ext>
            </a:extLst>
          </p:cNvPr>
          <p:cNvSpPr>
            <a:spLocks noGrp="1"/>
          </p:cNvSpPr>
          <p:nvPr>
            <p:ph type="title" hasCustomPrompt="1"/>
          </p:nvPr>
        </p:nvSpPr>
        <p:spPr/>
        <p:txBody>
          <a:bodyPr/>
          <a:lstStyle>
            <a:lvl1pPr>
              <a:defRPr>
                <a:solidFill>
                  <a:schemeClr val="bg1"/>
                </a:solidFill>
              </a:defRPr>
            </a:lvl1pPr>
          </a:lstStyle>
          <a:p>
            <a:r>
              <a:rPr lang="en-US" dirty="0"/>
              <a:t>CLICK TO EDIT MASTER TITLE STYLE</a:t>
            </a:r>
            <a:endParaRPr lang="en-IN" dirty="0"/>
          </a:p>
        </p:txBody>
      </p:sp>
      <p:sp>
        <p:nvSpPr>
          <p:cNvPr id="3" name="Content Placeholder 2">
            <a:extLst>
              <a:ext uri="{FF2B5EF4-FFF2-40B4-BE49-F238E27FC236}">
                <a16:creationId xmlns:a16="http://schemas.microsoft.com/office/drawing/2014/main" id="{D341D6DB-9F16-442E-B1B5-84D2118BD680}"/>
              </a:ext>
            </a:extLst>
          </p:cNvPr>
          <p:cNvSpPr>
            <a:spLocks noGrp="1"/>
          </p:cNvSpPr>
          <p:nvPr>
            <p:ph idx="1"/>
          </p:nvPr>
        </p:nvSpPr>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4" name="Date Placeholder 3">
            <a:extLst>
              <a:ext uri="{FF2B5EF4-FFF2-40B4-BE49-F238E27FC236}">
                <a16:creationId xmlns:a16="http://schemas.microsoft.com/office/drawing/2014/main" id="{15BAEB77-FCAD-48CC-A19D-857444746CD0}"/>
              </a:ext>
            </a:extLst>
          </p:cNvPr>
          <p:cNvSpPr>
            <a:spLocks noGrp="1"/>
          </p:cNvSpPr>
          <p:nvPr>
            <p:ph type="dt" sz="half" idx="10"/>
          </p:nvPr>
        </p:nvSpPr>
        <p:spPr>
          <a:xfrm>
            <a:off x="5209381" y="7010400"/>
            <a:ext cx="3025775" cy="401638"/>
          </a:xfrm>
        </p:spPr>
        <p:txBody>
          <a:bodyPr/>
          <a:lstStyle>
            <a:lvl1pPr algn="ctr">
              <a:defRPr>
                <a:solidFill>
                  <a:schemeClr val="bg1"/>
                </a:solidFill>
              </a:defRPr>
            </a:lvl1pPr>
          </a:lstStyle>
          <a:p>
            <a:fld id="{88D41D6C-A2E4-4A61-871A-4856FC7CADFC}" type="datetimeFigureOut">
              <a:rPr lang="en-IN" smtClean="0"/>
              <a:pPr/>
              <a:t>18-02-2026</a:t>
            </a:fld>
            <a:endParaRPr lang="en-IN" dirty="0"/>
          </a:p>
        </p:txBody>
      </p:sp>
      <p:sp>
        <p:nvSpPr>
          <p:cNvPr id="6" name="Slide Number Placeholder 5">
            <a:extLst>
              <a:ext uri="{FF2B5EF4-FFF2-40B4-BE49-F238E27FC236}">
                <a16:creationId xmlns:a16="http://schemas.microsoft.com/office/drawing/2014/main" id="{66B386F4-5E65-4A1B-8753-F6C60221D47F}"/>
              </a:ext>
            </a:extLst>
          </p:cNvPr>
          <p:cNvSpPr>
            <a:spLocks noGrp="1"/>
          </p:cNvSpPr>
          <p:nvPr>
            <p:ph type="sldNum" sz="quarter" idx="12"/>
          </p:nvPr>
        </p:nvSpPr>
        <p:spPr/>
        <p:txBody>
          <a:bodyPr/>
          <a:lstStyle>
            <a:lvl1pPr>
              <a:defRPr>
                <a:solidFill>
                  <a:schemeClr val="bg1"/>
                </a:solidFill>
              </a:defRPr>
            </a:lvl1pPr>
          </a:lstStyle>
          <a:p>
            <a:fld id="{D8FDEA68-ED54-49F5-A150-7A31995A6062}" type="slidenum">
              <a:rPr lang="en-IN" smtClean="0"/>
              <a:pPr/>
              <a:t>‹#›</a:t>
            </a:fld>
            <a:endParaRPr lang="en-IN"/>
          </a:p>
        </p:txBody>
      </p:sp>
      <p:pic>
        <p:nvPicPr>
          <p:cNvPr id="7" name="Picture 6">
            <a:extLst>
              <a:ext uri="{FF2B5EF4-FFF2-40B4-BE49-F238E27FC236}">
                <a16:creationId xmlns:a16="http://schemas.microsoft.com/office/drawing/2014/main" id="{1826D4B5-824D-DB43-ABB3-4232C82C5996}"/>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2888695" y="7010400"/>
            <a:ext cx="305984" cy="312860"/>
          </a:xfrm>
          <a:prstGeom prst="rect">
            <a:avLst/>
          </a:prstGeom>
        </p:spPr>
      </p:pic>
      <p:sp>
        <p:nvSpPr>
          <p:cNvPr id="11" name="TextBox 10">
            <a:extLst>
              <a:ext uri="{FF2B5EF4-FFF2-40B4-BE49-F238E27FC236}">
                <a16:creationId xmlns:a16="http://schemas.microsoft.com/office/drawing/2014/main" id="{892DC977-5C31-3A4F-B6E2-BE83FBC88041}"/>
              </a:ext>
            </a:extLst>
          </p:cNvPr>
          <p:cNvSpPr txBox="1"/>
          <p:nvPr userDrawn="1"/>
        </p:nvSpPr>
        <p:spPr>
          <a:xfrm>
            <a:off x="923925" y="7134275"/>
            <a:ext cx="1065997" cy="153888"/>
          </a:xfrm>
          <a:prstGeom prst="rect">
            <a:avLst/>
          </a:prstGeom>
          <a:noFill/>
        </p:spPr>
        <p:txBody>
          <a:bodyPr wrap="none" lIns="0" tIns="0" rIns="0" bIns="0" rtlCol="0">
            <a:spAutoFit/>
          </a:bodyPr>
          <a:lstStyle/>
          <a:p>
            <a:r>
              <a:rPr lang="en-US"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detegoglobal.com</a:t>
            </a:r>
          </a:p>
        </p:txBody>
      </p:sp>
    </p:spTree>
    <p:extLst>
      <p:ext uri="{BB962C8B-B14F-4D97-AF65-F5344CB8AC3E}">
        <p14:creationId xmlns:p14="http://schemas.microsoft.com/office/powerpoint/2010/main" val="5342457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6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9C18D-CD4A-47AD-A44F-5B26A0CC8E61}"/>
              </a:ext>
            </a:extLst>
          </p:cNvPr>
          <p:cNvSpPr>
            <a:spLocks noGrp="1"/>
          </p:cNvSpPr>
          <p:nvPr>
            <p:ph type="title" hasCustomPrompt="1"/>
          </p:nvPr>
        </p:nvSpPr>
        <p:spPr/>
        <p:txBody>
          <a:bodyPr/>
          <a:lstStyle>
            <a:lvl1pPr>
              <a:defRPr>
                <a:solidFill>
                  <a:schemeClr val="bg1"/>
                </a:solidFill>
              </a:defRPr>
            </a:lvl1pPr>
          </a:lstStyle>
          <a:p>
            <a:r>
              <a:rPr lang="en-US" dirty="0"/>
              <a:t>CLICK TO EDIT MASTER TITLE STYLE</a:t>
            </a:r>
            <a:endParaRPr lang="en-IN" dirty="0"/>
          </a:p>
        </p:txBody>
      </p:sp>
      <p:sp>
        <p:nvSpPr>
          <p:cNvPr id="3" name="Content Placeholder 2">
            <a:extLst>
              <a:ext uri="{FF2B5EF4-FFF2-40B4-BE49-F238E27FC236}">
                <a16:creationId xmlns:a16="http://schemas.microsoft.com/office/drawing/2014/main" id="{D341D6DB-9F16-442E-B1B5-84D2118BD680}"/>
              </a:ext>
            </a:extLst>
          </p:cNvPr>
          <p:cNvSpPr>
            <a:spLocks noGrp="1"/>
          </p:cNvSpPr>
          <p:nvPr>
            <p:ph idx="1"/>
          </p:nvPr>
        </p:nvSpPr>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6" name="Slide Number Placeholder 5">
            <a:extLst>
              <a:ext uri="{FF2B5EF4-FFF2-40B4-BE49-F238E27FC236}">
                <a16:creationId xmlns:a16="http://schemas.microsoft.com/office/drawing/2014/main" id="{66B386F4-5E65-4A1B-8753-F6C60221D47F}"/>
              </a:ext>
            </a:extLst>
          </p:cNvPr>
          <p:cNvSpPr>
            <a:spLocks noGrp="1"/>
          </p:cNvSpPr>
          <p:nvPr>
            <p:ph type="sldNum" sz="quarter" idx="12"/>
          </p:nvPr>
        </p:nvSpPr>
        <p:spPr/>
        <p:txBody>
          <a:bodyPr/>
          <a:lstStyle>
            <a:lvl1pPr>
              <a:defRPr>
                <a:solidFill>
                  <a:schemeClr val="bg1"/>
                </a:solidFill>
              </a:defRPr>
            </a:lvl1pPr>
          </a:lstStyle>
          <a:p>
            <a:fld id="{D8FDEA68-ED54-49F5-A150-7A31995A6062}" type="slidenum">
              <a:rPr lang="en-IN" smtClean="0"/>
              <a:pPr/>
              <a:t>‹#›</a:t>
            </a:fld>
            <a:endParaRPr lang="en-IN"/>
          </a:p>
        </p:txBody>
      </p:sp>
      <p:pic>
        <p:nvPicPr>
          <p:cNvPr id="7" name="Picture 6">
            <a:extLst>
              <a:ext uri="{FF2B5EF4-FFF2-40B4-BE49-F238E27FC236}">
                <a16:creationId xmlns:a16="http://schemas.microsoft.com/office/drawing/2014/main" id="{1826D4B5-824D-DB43-ABB3-4232C82C5996}"/>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2888695" y="7010400"/>
            <a:ext cx="305984" cy="312860"/>
          </a:xfrm>
          <a:prstGeom prst="rect">
            <a:avLst/>
          </a:prstGeom>
        </p:spPr>
      </p:pic>
      <p:sp>
        <p:nvSpPr>
          <p:cNvPr id="10" name="Date Placeholder 3">
            <a:extLst>
              <a:ext uri="{FF2B5EF4-FFF2-40B4-BE49-F238E27FC236}">
                <a16:creationId xmlns:a16="http://schemas.microsoft.com/office/drawing/2014/main" id="{2079BBBF-137A-6341-86C9-32B7C69BEAEA}"/>
              </a:ext>
            </a:extLst>
          </p:cNvPr>
          <p:cNvSpPr>
            <a:spLocks noGrp="1"/>
          </p:cNvSpPr>
          <p:nvPr>
            <p:ph type="dt" sz="half" idx="10"/>
          </p:nvPr>
        </p:nvSpPr>
        <p:spPr>
          <a:xfrm>
            <a:off x="5209381" y="7010400"/>
            <a:ext cx="3025775" cy="401638"/>
          </a:xfrm>
        </p:spPr>
        <p:txBody>
          <a:bodyPr/>
          <a:lstStyle>
            <a:lvl1pPr algn="ctr">
              <a:defRPr>
                <a:solidFill>
                  <a:schemeClr val="bg1"/>
                </a:solidFill>
              </a:defRPr>
            </a:lvl1pPr>
          </a:lstStyle>
          <a:p>
            <a:fld id="{88D41D6C-A2E4-4A61-871A-4856FC7CADFC}" type="datetimeFigureOut">
              <a:rPr lang="en-IN" smtClean="0"/>
              <a:pPr/>
              <a:t>18-02-2026</a:t>
            </a:fld>
            <a:endParaRPr lang="en-IN" dirty="0"/>
          </a:p>
        </p:txBody>
      </p:sp>
    </p:spTree>
    <p:extLst>
      <p:ext uri="{BB962C8B-B14F-4D97-AF65-F5344CB8AC3E}">
        <p14:creationId xmlns:p14="http://schemas.microsoft.com/office/powerpoint/2010/main" val="6463767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9C18D-CD4A-47AD-A44F-5B26A0CC8E61}"/>
              </a:ext>
            </a:extLst>
          </p:cNvPr>
          <p:cNvSpPr>
            <a:spLocks noGrp="1"/>
          </p:cNvSpPr>
          <p:nvPr>
            <p:ph type="title" hasCustomPrompt="1"/>
          </p:nvPr>
        </p:nvSpPr>
        <p:spPr/>
        <p:txBody>
          <a:bodyPr/>
          <a:lstStyle>
            <a:lvl1pPr>
              <a:defRPr>
                <a:solidFill>
                  <a:srgbClr val="27AAE1"/>
                </a:solidFill>
              </a:defRPr>
            </a:lvl1pPr>
          </a:lstStyle>
          <a:p>
            <a:r>
              <a:rPr lang="en-US" dirty="0"/>
              <a:t>CLICK TO EDIT MASTER TITLE STYLE</a:t>
            </a:r>
            <a:endParaRPr lang="en-IN" dirty="0"/>
          </a:p>
        </p:txBody>
      </p:sp>
      <p:sp>
        <p:nvSpPr>
          <p:cNvPr id="3" name="Content Placeholder 2">
            <a:extLst>
              <a:ext uri="{FF2B5EF4-FFF2-40B4-BE49-F238E27FC236}">
                <a16:creationId xmlns:a16="http://schemas.microsoft.com/office/drawing/2014/main" id="{D341D6DB-9F16-442E-B1B5-84D2118BD680}"/>
              </a:ext>
            </a:extLst>
          </p:cNvPr>
          <p:cNvSpPr>
            <a:spLocks noGrp="1"/>
          </p:cNvSpPr>
          <p:nvPr>
            <p:ph idx="1"/>
          </p:nvPr>
        </p:nvSpPr>
        <p:spPr/>
        <p:txBody>
          <a:bodyPr>
            <a:noAutofit/>
          </a:bodyPr>
          <a:lstStyle>
            <a:lvl1pPr>
              <a:defRPr>
                <a:solidFill>
                  <a:schemeClr val="tx1">
                    <a:lumMod val="85000"/>
                    <a:lumOff val="15000"/>
                  </a:schemeClr>
                </a:solidFill>
              </a:defRPr>
            </a:lvl1pPr>
            <a:lvl2pPr>
              <a:defRPr>
                <a:solidFill>
                  <a:schemeClr val="tx1">
                    <a:lumMod val="85000"/>
                    <a:lumOff val="15000"/>
                  </a:schemeClr>
                </a:solidFill>
              </a:defRPr>
            </a:lvl2pPr>
            <a:lvl3pPr>
              <a:defRPr>
                <a:solidFill>
                  <a:schemeClr val="tx1">
                    <a:lumMod val="85000"/>
                    <a:lumOff val="15000"/>
                  </a:schemeClr>
                </a:solidFill>
              </a:defRPr>
            </a:lvl3pPr>
            <a:lvl4pPr>
              <a:defRPr>
                <a:solidFill>
                  <a:schemeClr val="tx1">
                    <a:lumMod val="85000"/>
                    <a:lumOff val="15000"/>
                  </a:schemeClr>
                </a:solidFill>
              </a:defRPr>
            </a:lvl4pPr>
            <a:lvl5pPr>
              <a:defRPr>
                <a:solidFill>
                  <a:schemeClr val="tx1">
                    <a:lumMod val="85000"/>
                    <a:lumOff val="1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6" name="Slide Number Placeholder 5">
            <a:extLst>
              <a:ext uri="{FF2B5EF4-FFF2-40B4-BE49-F238E27FC236}">
                <a16:creationId xmlns:a16="http://schemas.microsoft.com/office/drawing/2014/main" id="{66B386F4-5E65-4A1B-8753-F6C60221D47F}"/>
              </a:ext>
            </a:extLst>
          </p:cNvPr>
          <p:cNvSpPr>
            <a:spLocks noGrp="1"/>
          </p:cNvSpPr>
          <p:nvPr>
            <p:ph type="sldNum" sz="quarter" idx="12"/>
          </p:nvPr>
        </p:nvSpPr>
        <p:spPr/>
        <p:txBody>
          <a:bodyPr/>
          <a:lstStyle/>
          <a:p>
            <a:fld id="{D8FDEA68-ED54-49F5-A150-7A31995A6062}" type="slidenum">
              <a:rPr lang="en-IN" smtClean="0"/>
              <a:t>‹#›</a:t>
            </a:fld>
            <a:endParaRPr lang="en-IN"/>
          </a:p>
        </p:txBody>
      </p:sp>
      <p:pic>
        <p:nvPicPr>
          <p:cNvPr id="9" name="Picture 8">
            <a:extLst>
              <a:ext uri="{FF2B5EF4-FFF2-40B4-BE49-F238E27FC236}">
                <a16:creationId xmlns:a16="http://schemas.microsoft.com/office/drawing/2014/main" id="{209C9038-F9F2-324C-9719-101E955C7296}"/>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2888695" y="7010400"/>
            <a:ext cx="305983" cy="312860"/>
          </a:xfrm>
          <a:prstGeom prst="rect">
            <a:avLst/>
          </a:prstGeom>
        </p:spPr>
      </p:pic>
      <p:sp>
        <p:nvSpPr>
          <p:cNvPr id="10" name="Date Placeholder 3">
            <a:extLst>
              <a:ext uri="{FF2B5EF4-FFF2-40B4-BE49-F238E27FC236}">
                <a16:creationId xmlns:a16="http://schemas.microsoft.com/office/drawing/2014/main" id="{85A3A29D-EAB9-564D-A8F9-18605DA59EE6}"/>
              </a:ext>
            </a:extLst>
          </p:cNvPr>
          <p:cNvSpPr>
            <a:spLocks noGrp="1"/>
          </p:cNvSpPr>
          <p:nvPr>
            <p:ph type="dt" sz="half" idx="10"/>
          </p:nvPr>
        </p:nvSpPr>
        <p:spPr>
          <a:xfrm>
            <a:off x="5209381" y="7010400"/>
            <a:ext cx="3025775" cy="401638"/>
          </a:xfrm>
        </p:spPr>
        <p:txBody>
          <a:bodyPr/>
          <a:lstStyle>
            <a:lvl1pPr algn="ctr">
              <a:defRPr>
                <a:solidFill>
                  <a:schemeClr val="tx1"/>
                </a:solidFill>
              </a:defRPr>
            </a:lvl1pPr>
          </a:lstStyle>
          <a:p>
            <a:fld id="{88D41D6C-A2E4-4A61-871A-4856FC7CADFC}" type="datetimeFigureOut">
              <a:rPr lang="en-IN" smtClean="0"/>
              <a:pPr/>
              <a:t>18-02-2026</a:t>
            </a:fld>
            <a:endParaRPr lang="en-IN" dirty="0"/>
          </a:p>
        </p:txBody>
      </p:sp>
      <p:sp>
        <p:nvSpPr>
          <p:cNvPr id="12" name="TextBox 11">
            <a:extLst>
              <a:ext uri="{FF2B5EF4-FFF2-40B4-BE49-F238E27FC236}">
                <a16:creationId xmlns:a16="http://schemas.microsoft.com/office/drawing/2014/main" id="{78EC07DB-A7E4-2142-8FA0-48D0D20A9FBF}"/>
              </a:ext>
            </a:extLst>
          </p:cNvPr>
          <p:cNvSpPr txBox="1"/>
          <p:nvPr userDrawn="1"/>
        </p:nvSpPr>
        <p:spPr>
          <a:xfrm>
            <a:off x="923925" y="7134275"/>
            <a:ext cx="1065997" cy="153888"/>
          </a:xfrm>
          <a:prstGeom prst="rect">
            <a:avLst/>
          </a:prstGeom>
          <a:noFill/>
        </p:spPr>
        <p:txBody>
          <a:bodyPr wrap="none" lIns="0" tIns="0" rIns="0" bIns="0" rtlCol="0">
            <a:spAutoFit/>
          </a:bodyPr>
          <a:lstStyle/>
          <a:p>
            <a:r>
              <a:rPr lang="en-US" sz="1000" dirty="0" err="1">
                <a:solidFill>
                  <a:srgbClr val="27AAE1"/>
                </a:solidFill>
                <a:latin typeface="Open Sans" panose="020B0606030504020204" pitchFamily="34" charset="0"/>
                <a:ea typeface="Open Sans" panose="020B0606030504020204" pitchFamily="34" charset="0"/>
                <a:cs typeface="Open Sans" panose="020B0606030504020204" pitchFamily="34" charset="0"/>
              </a:rPr>
              <a:t>detegoglobal.com</a:t>
            </a:r>
            <a:endParaRPr lang="en-US" sz="1000" dirty="0">
              <a:solidFill>
                <a:srgbClr val="27AAE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2494971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FFFEF-CB4E-4BA7-AC7E-5D91D15A6BF9}"/>
              </a:ext>
            </a:extLst>
          </p:cNvPr>
          <p:cNvSpPr>
            <a:spLocks noGrp="1"/>
          </p:cNvSpPr>
          <p:nvPr>
            <p:ph type="title"/>
          </p:nvPr>
        </p:nvSpPr>
        <p:spPr>
          <a:xfrm>
            <a:off x="917575" y="1885950"/>
            <a:ext cx="11595100" cy="3144838"/>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973A43A5-2541-4E75-8CC7-E3C359D1EC89}"/>
              </a:ext>
            </a:extLst>
          </p:cNvPr>
          <p:cNvSpPr>
            <a:spLocks noGrp="1"/>
          </p:cNvSpPr>
          <p:nvPr>
            <p:ph type="body" idx="1"/>
          </p:nvPr>
        </p:nvSpPr>
        <p:spPr>
          <a:xfrm>
            <a:off x="917575" y="5060950"/>
            <a:ext cx="11595100" cy="165417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lide Number Placeholder 5">
            <a:extLst>
              <a:ext uri="{FF2B5EF4-FFF2-40B4-BE49-F238E27FC236}">
                <a16:creationId xmlns:a16="http://schemas.microsoft.com/office/drawing/2014/main" id="{9AA69ACE-61D1-49EC-94CA-B0994FA22063}"/>
              </a:ext>
            </a:extLst>
          </p:cNvPr>
          <p:cNvSpPr>
            <a:spLocks noGrp="1"/>
          </p:cNvSpPr>
          <p:nvPr>
            <p:ph type="sldNum" sz="quarter" idx="12"/>
          </p:nvPr>
        </p:nvSpPr>
        <p:spPr/>
        <p:txBody>
          <a:bodyPr/>
          <a:lstStyle/>
          <a:p>
            <a:fld id="{D8FDEA68-ED54-49F5-A150-7A31995A6062}" type="slidenum">
              <a:rPr lang="en-IN" smtClean="0"/>
              <a:t>‹#›</a:t>
            </a:fld>
            <a:endParaRPr lang="en-IN"/>
          </a:p>
        </p:txBody>
      </p:sp>
      <p:pic>
        <p:nvPicPr>
          <p:cNvPr id="8" name="Picture 7">
            <a:extLst>
              <a:ext uri="{FF2B5EF4-FFF2-40B4-BE49-F238E27FC236}">
                <a16:creationId xmlns:a16="http://schemas.microsoft.com/office/drawing/2014/main" id="{BE730428-8A4A-6241-A094-667AF24FF1ED}"/>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2888695" y="7010400"/>
            <a:ext cx="305983" cy="312860"/>
          </a:xfrm>
          <a:prstGeom prst="rect">
            <a:avLst/>
          </a:prstGeom>
        </p:spPr>
      </p:pic>
      <p:sp>
        <p:nvSpPr>
          <p:cNvPr id="9" name="Date Placeholder 3">
            <a:extLst>
              <a:ext uri="{FF2B5EF4-FFF2-40B4-BE49-F238E27FC236}">
                <a16:creationId xmlns:a16="http://schemas.microsoft.com/office/drawing/2014/main" id="{C2AF7793-F8E8-1947-BF38-FFD5724737A1}"/>
              </a:ext>
            </a:extLst>
          </p:cNvPr>
          <p:cNvSpPr>
            <a:spLocks noGrp="1"/>
          </p:cNvSpPr>
          <p:nvPr>
            <p:ph type="dt" sz="half" idx="10"/>
          </p:nvPr>
        </p:nvSpPr>
        <p:spPr>
          <a:xfrm>
            <a:off x="5209381" y="7010400"/>
            <a:ext cx="3025775" cy="401638"/>
          </a:xfrm>
        </p:spPr>
        <p:txBody>
          <a:bodyPr/>
          <a:lstStyle>
            <a:lvl1pPr algn="ctr">
              <a:defRPr>
                <a:solidFill>
                  <a:schemeClr val="tx1"/>
                </a:solidFill>
              </a:defRPr>
            </a:lvl1pPr>
          </a:lstStyle>
          <a:p>
            <a:fld id="{88D41D6C-A2E4-4A61-871A-4856FC7CADFC}" type="datetimeFigureOut">
              <a:rPr lang="en-IN" smtClean="0"/>
              <a:pPr/>
              <a:t>18-02-2026</a:t>
            </a:fld>
            <a:endParaRPr lang="en-IN" dirty="0"/>
          </a:p>
        </p:txBody>
      </p:sp>
      <p:sp>
        <p:nvSpPr>
          <p:cNvPr id="11" name="TextBox 10">
            <a:extLst>
              <a:ext uri="{FF2B5EF4-FFF2-40B4-BE49-F238E27FC236}">
                <a16:creationId xmlns:a16="http://schemas.microsoft.com/office/drawing/2014/main" id="{136C2C67-9382-0E4D-8B81-9BCF84807DA3}"/>
              </a:ext>
            </a:extLst>
          </p:cNvPr>
          <p:cNvSpPr txBox="1"/>
          <p:nvPr userDrawn="1"/>
        </p:nvSpPr>
        <p:spPr>
          <a:xfrm>
            <a:off x="923925" y="7134275"/>
            <a:ext cx="1065997" cy="153888"/>
          </a:xfrm>
          <a:prstGeom prst="rect">
            <a:avLst/>
          </a:prstGeom>
          <a:noFill/>
        </p:spPr>
        <p:txBody>
          <a:bodyPr wrap="none" lIns="0" tIns="0" rIns="0" bIns="0" rtlCol="0">
            <a:spAutoFit/>
          </a:bodyPr>
          <a:lstStyle/>
          <a:p>
            <a:r>
              <a:rPr lang="en-US" sz="1000" dirty="0" err="1">
                <a:solidFill>
                  <a:srgbClr val="27AAE1"/>
                </a:solidFill>
                <a:latin typeface="Open Sans" panose="020B0606030504020204" pitchFamily="34" charset="0"/>
                <a:ea typeface="Open Sans" panose="020B0606030504020204" pitchFamily="34" charset="0"/>
                <a:cs typeface="Open Sans" panose="020B0606030504020204" pitchFamily="34" charset="0"/>
              </a:rPr>
              <a:t>detegoglobal.com</a:t>
            </a:r>
            <a:endParaRPr lang="en-US" sz="1000" dirty="0">
              <a:solidFill>
                <a:srgbClr val="27AAE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7951953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8526D2-E05B-5647-9170-0757DD04A062}"/>
              </a:ext>
            </a:extLst>
          </p:cNvPr>
          <p:cNvSpPr>
            <a:spLocks noGrp="1"/>
          </p:cNvSpPr>
          <p:nvPr>
            <p:ph type="title" hasCustomPrompt="1"/>
          </p:nvPr>
        </p:nvSpPr>
        <p:spPr>
          <a:xfrm>
            <a:off x="923925" y="2105025"/>
            <a:ext cx="8236744" cy="1447800"/>
          </a:xfrm>
        </p:spPr>
        <p:txBody>
          <a:bodyPr lIns="0" tIns="0" rIns="0" bIns="0" anchor="b">
            <a:noAutofit/>
          </a:bodyPr>
          <a:lstStyle>
            <a:lvl1pPr>
              <a:defRPr sz="5600" b="1" i="0">
                <a:solidFill>
                  <a:schemeClr val="bg1"/>
                </a:solidFill>
                <a:latin typeface="Bebas Neue Bold" panose="020B0000000000000000" pitchFamily="34" charset="0"/>
              </a:defRPr>
            </a:lvl1pPr>
          </a:lstStyle>
          <a:p>
            <a:r>
              <a:rPr lang="en-GB" dirty="0"/>
              <a:t>CLICK TO EDIT MASTER TITLE STYLE</a:t>
            </a:r>
            <a:endParaRPr lang="en-US" dirty="0"/>
          </a:p>
        </p:txBody>
      </p:sp>
      <p:pic>
        <p:nvPicPr>
          <p:cNvPr id="6" name="Picture 5" descr="A picture containing text, clipart&#10;&#10;Description automatically generated">
            <a:extLst>
              <a:ext uri="{FF2B5EF4-FFF2-40B4-BE49-F238E27FC236}">
                <a16:creationId xmlns:a16="http://schemas.microsoft.com/office/drawing/2014/main" id="{DF45DA26-9762-4343-8E5E-F2068155364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3925" y="885825"/>
            <a:ext cx="2654157" cy="762000"/>
          </a:xfrm>
          <a:prstGeom prst="rect">
            <a:avLst/>
          </a:prstGeom>
        </p:spPr>
      </p:pic>
      <p:sp>
        <p:nvSpPr>
          <p:cNvPr id="29" name="Text Placeholder 28">
            <a:extLst>
              <a:ext uri="{FF2B5EF4-FFF2-40B4-BE49-F238E27FC236}">
                <a16:creationId xmlns:a16="http://schemas.microsoft.com/office/drawing/2014/main" id="{5B48771F-B3A5-A147-9FE7-41377B7EF48D}"/>
              </a:ext>
            </a:extLst>
          </p:cNvPr>
          <p:cNvSpPr>
            <a:spLocks noGrp="1"/>
          </p:cNvSpPr>
          <p:nvPr>
            <p:ph type="body" sz="quarter" idx="10"/>
          </p:nvPr>
        </p:nvSpPr>
        <p:spPr>
          <a:xfrm>
            <a:off x="923925" y="3781425"/>
            <a:ext cx="7017544" cy="1295400"/>
          </a:xfrm>
        </p:spPr>
        <p:txBody>
          <a:bodyPr lIns="0" tIns="0" rIns="0" bIns="0"/>
          <a:lstStyle>
            <a:lvl1pPr marL="0" indent="0">
              <a:buNone/>
              <a:defRPr>
                <a:solidFill>
                  <a:schemeClr val="bg1"/>
                </a:solidFill>
              </a:defRPr>
            </a:lvl1pPr>
          </a:lstStyle>
          <a:p>
            <a:pPr lvl="0"/>
            <a:r>
              <a:rPr lang="en-GB" dirty="0"/>
              <a:t>Click to edit Master text styles</a:t>
            </a:r>
            <a:endParaRPr lang="en-US" dirty="0"/>
          </a:p>
        </p:txBody>
      </p:sp>
      <p:sp>
        <p:nvSpPr>
          <p:cNvPr id="10" name="TextBox 9">
            <a:extLst>
              <a:ext uri="{FF2B5EF4-FFF2-40B4-BE49-F238E27FC236}">
                <a16:creationId xmlns:a16="http://schemas.microsoft.com/office/drawing/2014/main" id="{C9DE78D0-2028-BD4D-81C6-3F18E5A4D990}"/>
              </a:ext>
            </a:extLst>
          </p:cNvPr>
          <p:cNvSpPr txBox="1"/>
          <p:nvPr userDrawn="1"/>
        </p:nvSpPr>
        <p:spPr>
          <a:xfrm>
            <a:off x="923925" y="7134275"/>
            <a:ext cx="1065997" cy="153888"/>
          </a:xfrm>
          <a:prstGeom prst="rect">
            <a:avLst/>
          </a:prstGeom>
          <a:noFill/>
        </p:spPr>
        <p:txBody>
          <a:bodyPr wrap="none" lIns="0" tIns="0" rIns="0" bIns="0" rtlCol="0">
            <a:spAutoFit/>
          </a:bodyPr>
          <a:lstStyle/>
          <a:p>
            <a:r>
              <a:rPr lang="en-US" sz="10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detegoglobal.com</a:t>
            </a:r>
            <a:endParaRPr lang="en-US"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8990973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1B6779-662E-4741-9F77-7D0B4E37AFC6}"/>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1D712AE7-D2AD-4743-818E-B4143C9FDE29}"/>
              </a:ext>
            </a:extLst>
          </p:cNvPr>
          <p:cNvSpPr>
            <a:spLocks noGrp="1"/>
          </p:cNvSpPr>
          <p:nvPr>
            <p:ph sz="half" idx="1"/>
          </p:nvPr>
        </p:nvSpPr>
        <p:spPr>
          <a:xfrm>
            <a:off x="923925" y="2012950"/>
            <a:ext cx="5721350" cy="47990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DC2034E6-51FD-437B-BCB2-BEB1A9AB5A71}"/>
              </a:ext>
            </a:extLst>
          </p:cNvPr>
          <p:cNvSpPr>
            <a:spLocks noGrp="1"/>
          </p:cNvSpPr>
          <p:nvPr>
            <p:ph sz="half" idx="2"/>
          </p:nvPr>
        </p:nvSpPr>
        <p:spPr>
          <a:xfrm>
            <a:off x="6797675" y="2012950"/>
            <a:ext cx="5722938" cy="47990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Slide Number Placeholder 6">
            <a:extLst>
              <a:ext uri="{FF2B5EF4-FFF2-40B4-BE49-F238E27FC236}">
                <a16:creationId xmlns:a16="http://schemas.microsoft.com/office/drawing/2014/main" id="{5D46EFA9-AAFD-4D90-846E-610E28803AAE}"/>
              </a:ext>
            </a:extLst>
          </p:cNvPr>
          <p:cNvSpPr>
            <a:spLocks noGrp="1"/>
          </p:cNvSpPr>
          <p:nvPr>
            <p:ph type="sldNum" sz="quarter" idx="12"/>
          </p:nvPr>
        </p:nvSpPr>
        <p:spPr/>
        <p:txBody>
          <a:bodyPr/>
          <a:lstStyle/>
          <a:p>
            <a:fld id="{D8FDEA68-ED54-49F5-A150-7A31995A6062}" type="slidenum">
              <a:rPr lang="en-IN" smtClean="0"/>
              <a:t>‹#›</a:t>
            </a:fld>
            <a:endParaRPr lang="en-IN"/>
          </a:p>
        </p:txBody>
      </p:sp>
      <p:pic>
        <p:nvPicPr>
          <p:cNvPr id="8" name="Picture 7">
            <a:extLst>
              <a:ext uri="{FF2B5EF4-FFF2-40B4-BE49-F238E27FC236}">
                <a16:creationId xmlns:a16="http://schemas.microsoft.com/office/drawing/2014/main" id="{DDEA6D0D-EE47-D240-AAD3-5F887A8781F6}"/>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2888695" y="7010400"/>
            <a:ext cx="305983" cy="312860"/>
          </a:xfrm>
          <a:prstGeom prst="rect">
            <a:avLst/>
          </a:prstGeom>
        </p:spPr>
      </p:pic>
      <p:sp>
        <p:nvSpPr>
          <p:cNvPr id="9" name="Date Placeholder 3">
            <a:extLst>
              <a:ext uri="{FF2B5EF4-FFF2-40B4-BE49-F238E27FC236}">
                <a16:creationId xmlns:a16="http://schemas.microsoft.com/office/drawing/2014/main" id="{780FBE51-5233-7641-B5B4-5BF8B2201B96}"/>
              </a:ext>
            </a:extLst>
          </p:cNvPr>
          <p:cNvSpPr>
            <a:spLocks noGrp="1"/>
          </p:cNvSpPr>
          <p:nvPr>
            <p:ph type="dt" sz="half" idx="10"/>
          </p:nvPr>
        </p:nvSpPr>
        <p:spPr>
          <a:xfrm>
            <a:off x="5209381" y="7010400"/>
            <a:ext cx="3025775" cy="401638"/>
          </a:xfrm>
        </p:spPr>
        <p:txBody>
          <a:bodyPr/>
          <a:lstStyle>
            <a:lvl1pPr algn="ctr">
              <a:defRPr>
                <a:solidFill>
                  <a:schemeClr val="tx1"/>
                </a:solidFill>
              </a:defRPr>
            </a:lvl1pPr>
          </a:lstStyle>
          <a:p>
            <a:fld id="{88D41D6C-A2E4-4A61-871A-4856FC7CADFC}" type="datetimeFigureOut">
              <a:rPr lang="en-IN" smtClean="0"/>
              <a:pPr/>
              <a:t>18-02-2026</a:t>
            </a:fld>
            <a:endParaRPr lang="en-IN" dirty="0"/>
          </a:p>
        </p:txBody>
      </p:sp>
      <p:sp>
        <p:nvSpPr>
          <p:cNvPr id="11" name="TextBox 10">
            <a:extLst>
              <a:ext uri="{FF2B5EF4-FFF2-40B4-BE49-F238E27FC236}">
                <a16:creationId xmlns:a16="http://schemas.microsoft.com/office/drawing/2014/main" id="{383D8870-776A-8A44-9DC7-892B9E1DA7A9}"/>
              </a:ext>
            </a:extLst>
          </p:cNvPr>
          <p:cNvSpPr txBox="1"/>
          <p:nvPr userDrawn="1"/>
        </p:nvSpPr>
        <p:spPr>
          <a:xfrm>
            <a:off x="923925" y="7134275"/>
            <a:ext cx="1065997" cy="153888"/>
          </a:xfrm>
          <a:prstGeom prst="rect">
            <a:avLst/>
          </a:prstGeom>
          <a:noFill/>
        </p:spPr>
        <p:txBody>
          <a:bodyPr wrap="none" lIns="0" tIns="0" rIns="0" bIns="0" rtlCol="0">
            <a:spAutoFit/>
          </a:bodyPr>
          <a:lstStyle/>
          <a:p>
            <a:r>
              <a:rPr lang="en-US" sz="1000" dirty="0" err="1">
                <a:solidFill>
                  <a:srgbClr val="27AAE1"/>
                </a:solidFill>
                <a:latin typeface="Open Sans" panose="020B0606030504020204" pitchFamily="34" charset="0"/>
                <a:ea typeface="Open Sans" panose="020B0606030504020204" pitchFamily="34" charset="0"/>
                <a:cs typeface="Open Sans" panose="020B0606030504020204" pitchFamily="34" charset="0"/>
              </a:rPr>
              <a:t>detegoglobal.com</a:t>
            </a:r>
            <a:endParaRPr lang="en-US" sz="1000" dirty="0">
              <a:solidFill>
                <a:srgbClr val="27AAE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6354684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CD55A5-8AF4-4FA6-BD54-A5301D83CFDC}"/>
              </a:ext>
            </a:extLst>
          </p:cNvPr>
          <p:cNvSpPr>
            <a:spLocks noGrp="1"/>
          </p:cNvSpPr>
          <p:nvPr>
            <p:ph type="title"/>
          </p:nvPr>
        </p:nvSpPr>
        <p:spPr>
          <a:xfrm>
            <a:off x="925513" y="403225"/>
            <a:ext cx="11596687" cy="1460500"/>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E7B17D4F-6271-4BBD-8330-6F12C8850A24}"/>
              </a:ext>
            </a:extLst>
          </p:cNvPr>
          <p:cNvSpPr>
            <a:spLocks noGrp="1"/>
          </p:cNvSpPr>
          <p:nvPr>
            <p:ph type="body" idx="1"/>
          </p:nvPr>
        </p:nvSpPr>
        <p:spPr>
          <a:xfrm>
            <a:off x="925513" y="1854200"/>
            <a:ext cx="5688012" cy="9080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74FBFAA-9935-49CC-AA1D-419E2116926D}"/>
              </a:ext>
            </a:extLst>
          </p:cNvPr>
          <p:cNvSpPr>
            <a:spLocks noGrp="1"/>
          </p:cNvSpPr>
          <p:nvPr>
            <p:ph sz="half" idx="2"/>
          </p:nvPr>
        </p:nvSpPr>
        <p:spPr>
          <a:xfrm>
            <a:off x="925513" y="2762250"/>
            <a:ext cx="5688012" cy="4064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7BB20751-F921-4B12-AF40-66BF696AAF28}"/>
              </a:ext>
            </a:extLst>
          </p:cNvPr>
          <p:cNvSpPr>
            <a:spLocks noGrp="1"/>
          </p:cNvSpPr>
          <p:nvPr>
            <p:ph type="body" sz="quarter" idx="3"/>
          </p:nvPr>
        </p:nvSpPr>
        <p:spPr>
          <a:xfrm>
            <a:off x="6805613" y="1854200"/>
            <a:ext cx="5716587" cy="9080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38B8102-57D3-49DB-BDEA-918624D2F087}"/>
              </a:ext>
            </a:extLst>
          </p:cNvPr>
          <p:cNvSpPr>
            <a:spLocks noGrp="1"/>
          </p:cNvSpPr>
          <p:nvPr>
            <p:ph sz="quarter" idx="4"/>
          </p:nvPr>
        </p:nvSpPr>
        <p:spPr>
          <a:xfrm>
            <a:off x="6805613" y="2762250"/>
            <a:ext cx="5716587" cy="4064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95CAD82-C350-408D-883B-FE02D9E56982}"/>
              </a:ext>
            </a:extLst>
          </p:cNvPr>
          <p:cNvSpPr>
            <a:spLocks noGrp="1"/>
          </p:cNvSpPr>
          <p:nvPr>
            <p:ph type="dt" sz="half" idx="10"/>
          </p:nvPr>
        </p:nvSpPr>
        <p:spPr/>
        <p:txBody>
          <a:bodyPr/>
          <a:lstStyle/>
          <a:p>
            <a:fld id="{88D41D6C-A2E4-4A61-871A-4856FC7CADFC}" type="datetimeFigureOut">
              <a:rPr lang="en-IN" smtClean="0"/>
              <a:t>18-02-2026</a:t>
            </a:fld>
            <a:endParaRPr lang="en-IN"/>
          </a:p>
        </p:txBody>
      </p:sp>
      <p:sp>
        <p:nvSpPr>
          <p:cNvPr id="9" name="Slide Number Placeholder 8">
            <a:extLst>
              <a:ext uri="{FF2B5EF4-FFF2-40B4-BE49-F238E27FC236}">
                <a16:creationId xmlns:a16="http://schemas.microsoft.com/office/drawing/2014/main" id="{0E7BDD29-E6BF-42F5-9D9B-6DBE20F819FF}"/>
              </a:ext>
            </a:extLst>
          </p:cNvPr>
          <p:cNvSpPr>
            <a:spLocks noGrp="1"/>
          </p:cNvSpPr>
          <p:nvPr>
            <p:ph type="sldNum" sz="quarter" idx="12"/>
          </p:nvPr>
        </p:nvSpPr>
        <p:spPr/>
        <p:txBody>
          <a:bodyPr/>
          <a:lstStyle/>
          <a:p>
            <a:fld id="{D8FDEA68-ED54-49F5-A150-7A31995A6062}" type="slidenum">
              <a:rPr lang="en-IN" smtClean="0"/>
              <a:t>‹#›</a:t>
            </a:fld>
            <a:endParaRPr lang="en-IN"/>
          </a:p>
        </p:txBody>
      </p:sp>
      <p:pic>
        <p:nvPicPr>
          <p:cNvPr id="10" name="Picture 9">
            <a:extLst>
              <a:ext uri="{FF2B5EF4-FFF2-40B4-BE49-F238E27FC236}">
                <a16:creationId xmlns:a16="http://schemas.microsoft.com/office/drawing/2014/main" id="{20B069FA-440E-A949-95E7-8A41CEAA42FF}"/>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2888695" y="7010400"/>
            <a:ext cx="305983" cy="312860"/>
          </a:xfrm>
          <a:prstGeom prst="rect">
            <a:avLst/>
          </a:prstGeom>
        </p:spPr>
      </p:pic>
      <p:sp>
        <p:nvSpPr>
          <p:cNvPr id="11" name="TextBox 10">
            <a:extLst>
              <a:ext uri="{FF2B5EF4-FFF2-40B4-BE49-F238E27FC236}">
                <a16:creationId xmlns:a16="http://schemas.microsoft.com/office/drawing/2014/main" id="{E7EFE3B1-70BA-8346-B6C1-55B23471A9BA}"/>
              </a:ext>
            </a:extLst>
          </p:cNvPr>
          <p:cNvSpPr txBox="1"/>
          <p:nvPr userDrawn="1"/>
        </p:nvSpPr>
        <p:spPr>
          <a:xfrm>
            <a:off x="923925" y="7134275"/>
            <a:ext cx="1065997" cy="153888"/>
          </a:xfrm>
          <a:prstGeom prst="rect">
            <a:avLst/>
          </a:prstGeom>
          <a:noFill/>
        </p:spPr>
        <p:txBody>
          <a:bodyPr wrap="none" lIns="0" tIns="0" rIns="0" bIns="0" rtlCol="0">
            <a:spAutoFit/>
          </a:bodyPr>
          <a:lstStyle/>
          <a:p>
            <a:r>
              <a:rPr lang="en-US" sz="1000" dirty="0" err="1">
                <a:solidFill>
                  <a:srgbClr val="27AAE1"/>
                </a:solidFill>
                <a:latin typeface="Open Sans" panose="020B0606030504020204" pitchFamily="34" charset="0"/>
                <a:ea typeface="Open Sans" panose="020B0606030504020204" pitchFamily="34" charset="0"/>
                <a:cs typeface="Open Sans" panose="020B0606030504020204" pitchFamily="34" charset="0"/>
              </a:rPr>
              <a:t>detegoglobal.com</a:t>
            </a:r>
            <a:endParaRPr lang="en-US" sz="1000" dirty="0">
              <a:solidFill>
                <a:srgbClr val="27AAE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9542642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21F514-8B38-4870-8FE5-BB2A483523E2}"/>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DD3FE554-F09B-406E-BF68-DDCFDF7BE0C5}"/>
              </a:ext>
            </a:extLst>
          </p:cNvPr>
          <p:cNvSpPr>
            <a:spLocks noGrp="1"/>
          </p:cNvSpPr>
          <p:nvPr>
            <p:ph type="dt" sz="half" idx="10"/>
          </p:nvPr>
        </p:nvSpPr>
        <p:spPr/>
        <p:txBody>
          <a:bodyPr/>
          <a:lstStyle/>
          <a:p>
            <a:fld id="{88D41D6C-A2E4-4A61-871A-4856FC7CADFC}" type="datetimeFigureOut">
              <a:rPr lang="en-IN" smtClean="0"/>
              <a:t>18-02-2026</a:t>
            </a:fld>
            <a:endParaRPr lang="en-IN"/>
          </a:p>
        </p:txBody>
      </p:sp>
      <p:sp>
        <p:nvSpPr>
          <p:cNvPr id="5" name="Slide Number Placeholder 4">
            <a:extLst>
              <a:ext uri="{FF2B5EF4-FFF2-40B4-BE49-F238E27FC236}">
                <a16:creationId xmlns:a16="http://schemas.microsoft.com/office/drawing/2014/main" id="{BA2166B4-8CD0-4C28-BE2D-60C594398B1C}"/>
              </a:ext>
            </a:extLst>
          </p:cNvPr>
          <p:cNvSpPr>
            <a:spLocks noGrp="1"/>
          </p:cNvSpPr>
          <p:nvPr>
            <p:ph type="sldNum" sz="quarter" idx="12"/>
          </p:nvPr>
        </p:nvSpPr>
        <p:spPr/>
        <p:txBody>
          <a:bodyPr/>
          <a:lstStyle/>
          <a:p>
            <a:fld id="{D8FDEA68-ED54-49F5-A150-7A31995A6062}" type="slidenum">
              <a:rPr lang="en-IN" smtClean="0"/>
              <a:t>‹#›</a:t>
            </a:fld>
            <a:endParaRPr lang="en-IN"/>
          </a:p>
        </p:txBody>
      </p:sp>
      <p:sp>
        <p:nvSpPr>
          <p:cNvPr id="6" name="TextBox 5">
            <a:extLst>
              <a:ext uri="{FF2B5EF4-FFF2-40B4-BE49-F238E27FC236}">
                <a16:creationId xmlns:a16="http://schemas.microsoft.com/office/drawing/2014/main" id="{A0049DB5-34E7-B545-AB4C-E092887455AD}"/>
              </a:ext>
            </a:extLst>
          </p:cNvPr>
          <p:cNvSpPr txBox="1"/>
          <p:nvPr userDrawn="1"/>
        </p:nvSpPr>
        <p:spPr>
          <a:xfrm>
            <a:off x="923925" y="7134275"/>
            <a:ext cx="1065997" cy="153888"/>
          </a:xfrm>
          <a:prstGeom prst="rect">
            <a:avLst/>
          </a:prstGeom>
          <a:noFill/>
        </p:spPr>
        <p:txBody>
          <a:bodyPr wrap="none" lIns="0" tIns="0" rIns="0" bIns="0" rtlCol="0">
            <a:spAutoFit/>
          </a:bodyPr>
          <a:lstStyle/>
          <a:p>
            <a:r>
              <a:rPr lang="en-US" sz="1000" dirty="0" err="1">
                <a:solidFill>
                  <a:srgbClr val="27AAE1"/>
                </a:solidFill>
                <a:latin typeface="Open Sans" panose="020B0606030504020204" pitchFamily="34" charset="0"/>
                <a:ea typeface="Open Sans" panose="020B0606030504020204" pitchFamily="34" charset="0"/>
                <a:cs typeface="Open Sans" panose="020B0606030504020204" pitchFamily="34" charset="0"/>
              </a:rPr>
              <a:t>detegoglobal.com</a:t>
            </a:r>
            <a:endParaRPr lang="en-US" sz="1000" dirty="0">
              <a:solidFill>
                <a:srgbClr val="27AAE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1703051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97C4BF8-217B-4C94-97CA-F466935080A1}"/>
              </a:ext>
            </a:extLst>
          </p:cNvPr>
          <p:cNvSpPr>
            <a:spLocks noGrp="1"/>
          </p:cNvSpPr>
          <p:nvPr>
            <p:ph type="dt" sz="half" idx="10"/>
          </p:nvPr>
        </p:nvSpPr>
        <p:spPr/>
        <p:txBody>
          <a:bodyPr/>
          <a:lstStyle/>
          <a:p>
            <a:fld id="{88D41D6C-A2E4-4A61-871A-4856FC7CADFC}" type="datetimeFigureOut">
              <a:rPr lang="en-IN" smtClean="0"/>
              <a:t>18-02-2026</a:t>
            </a:fld>
            <a:endParaRPr lang="en-IN"/>
          </a:p>
        </p:txBody>
      </p:sp>
      <p:sp>
        <p:nvSpPr>
          <p:cNvPr id="4" name="Slide Number Placeholder 3">
            <a:extLst>
              <a:ext uri="{FF2B5EF4-FFF2-40B4-BE49-F238E27FC236}">
                <a16:creationId xmlns:a16="http://schemas.microsoft.com/office/drawing/2014/main" id="{A3D88850-D9A4-4BA2-880A-84F66695BF6B}"/>
              </a:ext>
            </a:extLst>
          </p:cNvPr>
          <p:cNvSpPr>
            <a:spLocks noGrp="1"/>
          </p:cNvSpPr>
          <p:nvPr>
            <p:ph type="sldNum" sz="quarter" idx="12"/>
          </p:nvPr>
        </p:nvSpPr>
        <p:spPr/>
        <p:txBody>
          <a:bodyPr/>
          <a:lstStyle/>
          <a:p>
            <a:fld id="{D8FDEA68-ED54-49F5-A150-7A31995A6062}" type="slidenum">
              <a:rPr lang="en-IN" smtClean="0"/>
              <a:t>‹#›</a:t>
            </a:fld>
            <a:endParaRPr lang="en-IN"/>
          </a:p>
        </p:txBody>
      </p:sp>
      <p:pic>
        <p:nvPicPr>
          <p:cNvPr id="5" name="Picture 4">
            <a:extLst>
              <a:ext uri="{FF2B5EF4-FFF2-40B4-BE49-F238E27FC236}">
                <a16:creationId xmlns:a16="http://schemas.microsoft.com/office/drawing/2014/main" id="{C5E2B78A-0CEB-8646-BB89-E134FE545B8F}"/>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2888695" y="7010400"/>
            <a:ext cx="305983" cy="312860"/>
          </a:xfrm>
          <a:prstGeom prst="rect">
            <a:avLst/>
          </a:prstGeom>
        </p:spPr>
      </p:pic>
      <p:sp>
        <p:nvSpPr>
          <p:cNvPr id="6" name="TextBox 5">
            <a:extLst>
              <a:ext uri="{FF2B5EF4-FFF2-40B4-BE49-F238E27FC236}">
                <a16:creationId xmlns:a16="http://schemas.microsoft.com/office/drawing/2014/main" id="{8D97EC1A-8409-F24A-A320-BB66129711C6}"/>
              </a:ext>
            </a:extLst>
          </p:cNvPr>
          <p:cNvSpPr txBox="1"/>
          <p:nvPr userDrawn="1"/>
        </p:nvSpPr>
        <p:spPr>
          <a:xfrm>
            <a:off x="923925" y="7134275"/>
            <a:ext cx="1080424" cy="153888"/>
          </a:xfrm>
          <a:prstGeom prst="rect">
            <a:avLst/>
          </a:prstGeom>
          <a:noFill/>
        </p:spPr>
        <p:txBody>
          <a:bodyPr wrap="none" lIns="0" tIns="0" rIns="0" bIns="0" rtlCol="0">
            <a:spAutoFit/>
          </a:bodyPr>
          <a:lstStyle/>
          <a:p>
            <a:r>
              <a:rPr lang="en-US" sz="1000" dirty="0" err="1">
                <a:solidFill>
                  <a:srgbClr val="27AAE1"/>
                </a:solidFill>
                <a:latin typeface="Open Sans" panose="020B0606030504020204" pitchFamily="34" charset="0"/>
                <a:ea typeface="Open Sans" panose="020B0606030504020204" pitchFamily="34" charset="0"/>
                <a:cs typeface="Open Sans" panose="020B0606030504020204" pitchFamily="34" charset="0"/>
              </a:rPr>
              <a:t>detegoglobal.com</a:t>
            </a:r>
            <a:endParaRPr lang="en-US" sz="1000" dirty="0">
              <a:solidFill>
                <a:srgbClr val="27AAE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2600235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2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8526D2-E05B-5647-9170-0757DD04A062}"/>
              </a:ext>
            </a:extLst>
          </p:cNvPr>
          <p:cNvSpPr>
            <a:spLocks noGrp="1"/>
          </p:cNvSpPr>
          <p:nvPr>
            <p:ph type="title" hasCustomPrompt="1"/>
          </p:nvPr>
        </p:nvSpPr>
        <p:spPr>
          <a:xfrm>
            <a:off x="923925" y="2105025"/>
            <a:ext cx="8236744" cy="1447800"/>
          </a:xfrm>
        </p:spPr>
        <p:txBody>
          <a:bodyPr lIns="0" tIns="0" rIns="0" bIns="0" anchor="b">
            <a:noAutofit/>
          </a:bodyPr>
          <a:lstStyle>
            <a:lvl1pPr>
              <a:defRPr sz="5600" b="1" i="0">
                <a:solidFill>
                  <a:schemeClr val="bg1"/>
                </a:solidFill>
                <a:latin typeface="Bebas Neue Bold" panose="020B0000000000000000" pitchFamily="34" charset="0"/>
              </a:defRPr>
            </a:lvl1pPr>
          </a:lstStyle>
          <a:p>
            <a:r>
              <a:rPr lang="en-GB" dirty="0"/>
              <a:t>CLICK TO EDIT MASTER TITLE STYLE</a:t>
            </a:r>
            <a:endParaRPr lang="en-US" dirty="0"/>
          </a:p>
        </p:txBody>
      </p:sp>
      <p:pic>
        <p:nvPicPr>
          <p:cNvPr id="6" name="Picture 5" descr="A picture containing text, clipart&#10;&#10;Description automatically generated">
            <a:extLst>
              <a:ext uri="{FF2B5EF4-FFF2-40B4-BE49-F238E27FC236}">
                <a16:creationId xmlns:a16="http://schemas.microsoft.com/office/drawing/2014/main" id="{DF45DA26-9762-4343-8E5E-F2068155364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3925" y="885825"/>
            <a:ext cx="2654157" cy="762000"/>
          </a:xfrm>
          <a:prstGeom prst="rect">
            <a:avLst/>
          </a:prstGeom>
        </p:spPr>
      </p:pic>
      <p:sp>
        <p:nvSpPr>
          <p:cNvPr id="29" name="Text Placeholder 28">
            <a:extLst>
              <a:ext uri="{FF2B5EF4-FFF2-40B4-BE49-F238E27FC236}">
                <a16:creationId xmlns:a16="http://schemas.microsoft.com/office/drawing/2014/main" id="{5B48771F-B3A5-A147-9FE7-41377B7EF48D}"/>
              </a:ext>
            </a:extLst>
          </p:cNvPr>
          <p:cNvSpPr>
            <a:spLocks noGrp="1"/>
          </p:cNvSpPr>
          <p:nvPr>
            <p:ph type="body" sz="quarter" idx="10"/>
          </p:nvPr>
        </p:nvSpPr>
        <p:spPr>
          <a:xfrm>
            <a:off x="923925" y="3781425"/>
            <a:ext cx="7017544" cy="1295400"/>
          </a:xfrm>
        </p:spPr>
        <p:txBody>
          <a:bodyPr lIns="0" tIns="0" rIns="0" bIns="0"/>
          <a:lstStyle>
            <a:lvl1pPr marL="0" indent="0">
              <a:buNone/>
              <a:defRPr>
                <a:solidFill>
                  <a:schemeClr val="bg1"/>
                </a:solidFill>
              </a:defRPr>
            </a:lvl1pPr>
          </a:lstStyle>
          <a:p>
            <a:pPr lvl="0"/>
            <a:r>
              <a:rPr lang="en-GB" dirty="0"/>
              <a:t>Click to edit Master text styles</a:t>
            </a:r>
            <a:endParaRPr lang="en-US" dirty="0"/>
          </a:p>
        </p:txBody>
      </p:sp>
      <p:sp>
        <p:nvSpPr>
          <p:cNvPr id="10" name="TextBox 9">
            <a:extLst>
              <a:ext uri="{FF2B5EF4-FFF2-40B4-BE49-F238E27FC236}">
                <a16:creationId xmlns:a16="http://schemas.microsoft.com/office/drawing/2014/main" id="{C9DE78D0-2028-BD4D-81C6-3F18E5A4D990}"/>
              </a:ext>
            </a:extLst>
          </p:cNvPr>
          <p:cNvSpPr txBox="1"/>
          <p:nvPr userDrawn="1"/>
        </p:nvSpPr>
        <p:spPr>
          <a:xfrm>
            <a:off x="923925" y="7134275"/>
            <a:ext cx="1065997" cy="153888"/>
          </a:xfrm>
          <a:prstGeom prst="rect">
            <a:avLst/>
          </a:prstGeom>
          <a:noFill/>
        </p:spPr>
        <p:txBody>
          <a:bodyPr wrap="none" lIns="0" tIns="0" rIns="0" bIns="0" rtlCol="0">
            <a:spAutoFit/>
          </a:bodyPr>
          <a:lstStyle/>
          <a:p>
            <a:r>
              <a:rPr lang="en-US" sz="10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detegoglobal.com</a:t>
            </a:r>
            <a:endParaRPr lang="en-US"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7315320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8526D2-E05B-5647-9170-0757DD04A062}"/>
              </a:ext>
            </a:extLst>
          </p:cNvPr>
          <p:cNvSpPr>
            <a:spLocks noGrp="1"/>
          </p:cNvSpPr>
          <p:nvPr>
            <p:ph type="title" hasCustomPrompt="1"/>
          </p:nvPr>
        </p:nvSpPr>
        <p:spPr>
          <a:xfrm>
            <a:off x="923925" y="2105025"/>
            <a:ext cx="8236744" cy="1447800"/>
          </a:xfrm>
        </p:spPr>
        <p:txBody>
          <a:bodyPr lIns="0" tIns="0" rIns="0" bIns="0" anchor="b">
            <a:noAutofit/>
          </a:bodyPr>
          <a:lstStyle>
            <a:lvl1pPr>
              <a:defRPr sz="5600" b="1" i="0">
                <a:solidFill>
                  <a:schemeClr val="bg1"/>
                </a:solidFill>
                <a:latin typeface="Bebas Neue Bold" panose="020B0000000000000000" pitchFamily="34" charset="0"/>
              </a:defRPr>
            </a:lvl1pPr>
          </a:lstStyle>
          <a:p>
            <a:r>
              <a:rPr lang="en-GB" dirty="0"/>
              <a:t>CLICK TO EDIT MASTER TITLE STYLE</a:t>
            </a:r>
            <a:endParaRPr lang="en-US" dirty="0"/>
          </a:p>
        </p:txBody>
      </p:sp>
      <p:pic>
        <p:nvPicPr>
          <p:cNvPr id="6" name="Picture 5" descr="A picture containing text, clipart&#10;&#10;Description automatically generated">
            <a:extLst>
              <a:ext uri="{FF2B5EF4-FFF2-40B4-BE49-F238E27FC236}">
                <a16:creationId xmlns:a16="http://schemas.microsoft.com/office/drawing/2014/main" id="{DF45DA26-9762-4343-8E5E-F2068155364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3925" y="885825"/>
            <a:ext cx="2654157" cy="762000"/>
          </a:xfrm>
          <a:prstGeom prst="rect">
            <a:avLst/>
          </a:prstGeom>
        </p:spPr>
      </p:pic>
      <p:sp>
        <p:nvSpPr>
          <p:cNvPr id="29" name="Text Placeholder 28">
            <a:extLst>
              <a:ext uri="{FF2B5EF4-FFF2-40B4-BE49-F238E27FC236}">
                <a16:creationId xmlns:a16="http://schemas.microsoft.com/office/drawing/2014/main" id="{5B48771F-B3A5-A147-9FE7-41377B7EF48D}"/>
              </a:ext>
            </a:extLst>
          </p:cNvPr>
          <p:cNvSpPr>
            <a:spLocks noGrp="1"/>
          </p:cNvSpPr>
          <p:nvPr>
            <p:ph type="body" sz="quarter" idx="10"/>
          </p:nvPr>
        </p:nvSpPr>
        <p:spPr>
          <a:xfrm>
            <a:off x="923925" y="3781425"/>
            <a:ext cx="4579144" cy="1066800"/>
          </a:xfrm>
        </p:spPr>
        <p:txBody>
          <a:bodyPr lIns="0" tIns="0" rIns="0" bIns="0"/>
          <a:lstStyle>
            <a:lvl1pPr marL="0" indent="0">
              <a:buNone/>
              <a:defRPr>
                <a:solidFill>
                  <a:schemeClr val="bg1"/>
                </a:solidFill>
              </a:defRPr>
            </a:lvl1pPr>
          </a:lstStyle>
          <a:p>
            <a:pPr lvl="0"/>
            <a:r>
              <a:rPr lang="en-GB" dirty="0"/>
              <a:t>Click to edit Master text styles</a:t>
            </a:r>
            <a:endParaRPr lang="en-US" dirty="0"/>
          </a:p>
        </p:txBody>
      </p:sp>
      <p:sp>
        <p:nvSpPr>
          <p:cNvPr id="10" name="TextBox 9">
            <a:extLst>
              <a:ext uri="{FF2B5EF4-FFF2-40B4-BE49-F238E27FC236}">
                <a16:creationId xmlns:a16="http://schemas.microsoft.com/office/drawing/2014/main" id="{C9DE78D0-2028-BD4D-81C6-3F18E5A4D990}"/>
              </a:ext>
            </a:extLst>
          </p:cNvPr>
          <p:cNvSpPr txBox="1"/>
          <p:nvPr userDrawn="1"/>
        </p:nvSpPr>
        <p:spPr>
          <a:xfrm>
            <a:off x="923925" y="7134275"/>
            <a:ext cx="1065997" cy="153888"/>
          </a:xfrm>
          <a:prstGeom prst="rect">
            <a:avLst/>
          </a:prstGeom>
          <a:noFill/>
        </p:spPr>
        <p:txBody>
          <a:bodyPr wrap="none" lIns="0" tIns="0" rIns="0" bIns="0" rtlCol="0">
            <a:spAutoFit/>
          </a:bodyPr>
          <a:lstStyle/>
          <a:p>
            <a:r>
              <a:rPr lang="en-US" sz="10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detegoglobal.com</a:t>
            </a:r>
            <a:endParaRPr lang="en-US"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896804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0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8526D2-E05B-5647-9170-0757DD04A062}"/>
              </a:ext>
            </a:extLst>
          </p:cNvPr>
          <p:cNvSpPr>
            <a:spLocks noGrp="1"/>
          </p:cNvSpPr>
          <p:nvPr>
            <p:ph type="title" hasCustomPrompt="1"/>
          </p:nvPr>
        </p:nvSpPr>
        <p:spPr>
          <a:xfrm>
            <a:off x="923925" y="2105025"/>
            <a:ext cx="8236744" cy="1447800"/>
          </a:xfrm>
        </p:spPr>
        <p:txBody>
          <a:bodyPr lIns="0" tIns="0" rIns="0" bIns="0" anchor="b">
            <a:noAutofit/>
          </a:bodyPr>
          <a:lstStyle>
            <a:lvl1pPr>
              <a:defRPr sz="5600" b="1" i="0">
                <a:solidFill>
                  <a:schemeClr val="bg1"/>
                </a:solidFill>
                <a:latin typeface="Bebas Neue Bold" panose="020B0000000000000000" pitchFamily="34" charset="0"/>
              </a:defRPr>
            </a:lvl1pPr>
          </a:lstStyle>
          <a:p>
            <a:r>
              <a:rPr lang="en-GB" dirty="0"/>
              <a:t>CLICK TO EDIT MASTER TITLE STYLE</a:t>
            </a:r>
            <a:endParaRPr lang="en-US" dirty="0"/>
          </a:p>
        </p:txBody>
      </p:sp>
      <p:sp>
        <p:nvSpPr>
          <p:cNvPr id="29" name="Text Placeholder 28">
            <a:extLst>
              <a:ext uri="{FF2B5EF4-FFF2-40B4-BE49-F238E27FC236}">
                <a16:creationId xmlns:a16="http://schemas.microsoft.com/office/drawing/2014/main" id="{5B48771F-B3A5-A147-9FE7-41377B7EF48D}"/>
              </a:ext>
            </a:extLst>
          </p:cNvPr>
          <p:cNvSpPr>
            <a:spLocks noGrp="1"/>
          </p:cNvSpPr>
          <p:nvPr>
            <p:ph type="body" sz="quarter" idx="10"/>
          </p:nvPr>
        </p:nvSpPr>
        <p:spPr>
          <a:xfrm>
            <a:off x="923925" y="3781425"/>
            <a:ext cx="4579144" cy="1066800"/>
          </a:xfrm>
        </p:spPr>
        <p:txBody>
          <a:bodyPr lIns="0" tIns="0" rIns="0" bIns="0"/>
          <a:lstStyle>
            <a:lvl1pPr marL="0" indent="0">
              <a:buNone/>
              <a:defRPr>
                <a:solidFill>
                  <a:schemeClr val="bg1"/>
                </a:solidFill>
              </a:defRPr>
            </a:lvl1pPr>
          </a:lstStyle>
          <a:p>
            <a:pPr lvl="0"/>
            <a:r>
              <a:rPr lang="en-GB" dirty="0"/>
              <a:t>Click to edit Master text styles</a:t>
            </a:r>
            <a:endParaRPr lang="en-US" dirty="0"/>
          </a:p>
        </p:txBody>
      </p:sp>
      <p:sp>
        <p:nvSpPr>
          <p:cNvPr id="10" name="TextBox 9">
            <a:extLst>
              <a:ext uri="{FF2B5EF4-FFF2-40B4-BE49-F238E27FC236}">
                <a16:creationId xmlns:a16="http://schemas.microsoft.com/office/drawing/2014/main" id="{C9DE78D0-2028-BD4D-81C6-3F18E5A4D990}"/>
              </a:ext>
            </a:extLst>
          </p:cNvPr>
          <p:cNvSpPr txBox="1"/>
          <p:nvPr userDrawn="1"/>
        </p:nvSpPr>
        <p:spPr>
          <a:xfrm>
            <a:off x="923925" y="7134275"/>
            <a:ext cx="1065997" cy="153888"/>
          </a:xfrm>
          <a:prstGeom prst="rect">
            <a:avLst/>
          </a:prstGeom>
          <a:noFill/>
        </p:spPr>
        <p:txBody>
          <a:bodyPr wrap="none" lIns="0" tIns="0" rIns="0" bIns="0" rtlCol="0">
            <a:spAutoFit/>
          </a:bodyPr>
          <a:lstStyle/>
          <a:p>
            <a:r>
              <a:rPr lang="en-US" sz="10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detegoglobal.com</a:t>
            </a:r>
            <a:endParaRPr lang="en-US"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6" name="Picture 5" descr="A picture containing text, clipart&#10;&#10;Description automatically generated">
            <a:extLst>
              <a:ext uri="{FF2B5EF4-FFF2-40B4-BE49-F238E27FC236}">
                <a16:creationId xmlns:a16="http://schemas.microsoft.com/office/drawing/2014/main" id="{DF45DA26-9762-4343-8E5E-F2068155364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3925" y="428625"/>
            <a:ext cx="2654157" cy="762000"/>
          </a:xfrm>
          <a:prstGeom prst="rect">
            <a:avLst/>
          </a:prstGeom>
        </p:spPr>
      </p:pic>
    </p:spTree>
    <p:extLst>
      <p:ext uri="{BB962C8B-B14F-4D97-AF65-F5344CB8AC3E}">
        <p14:creationId xmlns:p14="http://schemas.microsoft.com/office/powerpoint/2010/main" val="34926184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8526D2-E05B-5647-9170-0757DD04A062}"/>
              </a:ext>
            </a:extLst>
          </p:cNvPr>
          <p:cNvSpPr>
            <a:spLocks noGrp="1"/>
          </p:cNvSpPr>
          <p:nvPr>
            <p:ph type="title" hasCustomPrompt="1"/>
          </p:nvPr>
        </p:nvSpPr>
        <p:spPr>
          <a:xfrm>
            <a:off x="923925" y="2257425"/>
            <a:ext cx="8236744" cy="1905000"/>
          </a:xfrm>
        </p:spPr>
        <p:txBody>
          <a:bodyPr lIns="0" tIns="0" rIns="0" bIns="0" anchor="b">
            <a:noAutofit/>
          </a:bodyPr>
          <a:lstStyle>
            <a:lvl1pPr>
              <a:defRPr sz="5600" b="1" i="0">
                <a:solidFill>
                  <a:schemeClr val="bg1"/>
                </a:solidFill>
                <a:latin typeface="Bebas Neue Bold" panose="020B0000000000000000" pitchFamily="34" charset="0"/>
              </a:defRPr>
            </a:lvl1pPr>
          </a:lstStyle>
          <a:p>
            <a:r>
              <a:rPr lang="en-GB" dirty="0"/>
              <a:t>CLICK TO EDIT MASTER TITLE STYLE</a:t>
            </a:r>
            <a:endParaRPr lang="en-US" dirty="0"/>
          </a:p>
        </p:txBody>
      </p:sp>
      <p:pic>
        <p:nvPicPr>
          <p:cNvPr id="6" name="Picture 5" descr="A picture containing text, clipart&#10;&#10;Description automatically generated">
            <a:extLst>
              <a:ext uri="{FF2B5EF4-FFF2-40B4-BE49-F238E27FC236}">
                <a16:creationId xmlns:a16="http://schemas.microsoft.com/office/drawing/2014/main" id="{DF45DA26-9762-4343-8E5E-F2068155364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3925" y="885825"/>
            <a:ext cx="2654157" cy="762000"/>
          </a:xfrm>
          <a:prstGeom prst="rect">
            <a:avLst/>
          </a:prstGeom>
        </p:spPr>
      </p:pic>
      <p:sp>
        <p:nvSpPr>
          <p:cNvPr id="29" name="Text Placeholder 28">
            <a:extLst>
              <a:ext uri="{FF2B5EF4-FFF2-40B4-BE49-F238E27FC236}">
                <a16:creationId xmlns:a16="http://schemas.microsoft.com/office/drawing/2014/main" id="{5B48771F-B3A5-A147-9FE7-41377B7EF48D}"/>
              </a:ext>
            </a:extLst>
          </p:cNvPr>
          <p:cNvSpPr>
            <a:spLocks noGrp="1"/>
          </p:cNvSpPr>
          <p:nvPr>
            <p:ph type="body" sz="quarter" idx="10"/>
          </p:nvPr>
        </p:nvSpPr>
        <p:spPr>
          <a:xfrm>
            <a:off x="923925" y="4391025"/>
            <a:ext cx="7627144" cy="2362200"/>
          </a:xfrm>
        </p:spPr>
        <p:txBody>
          <a:bodyPr>
            <a:noAutofit/>
          </a:bodyPr>
          <a:lstStyle>
            <a:lvl1pPr marL="0" indent="0">
              <a:buNone/>
              <a:defRPr>
                <a:solidFill>
                  <a:schemeClr val="bg1"/>
                </a:solidFill>
              </a:defRPr>
            </a:lvl1pPr>
          </a:lstStyle>
          <a:p>
            <a:pPr lvl="0"/>
            <a:r>
              <a:rPr lang="en-GB" dirty="0"/>
              <a:t>Click to edit Master text styles</a:t>
            </a:r>
            <a:endParaRPr lang="en-US" dirty="0"/>
          </a:p>
        </p:txBody>
      </p:sp>
      <p:sp>
        <p:nvSpPr>
          <p:cNvPr id="8" name="TextBox 7">
            <a:extLst>
              <a:ext uri="{FF2B5EF4-FFF2-40B4-BE49-F238E27FC236}">
                <a16:creationId xmlns:a16="http://schemas.microsoft.com/office/drawing/2014/main" id="{83E00C2D-DD48-300E-15F3-1FF0120C014C}"/>
              </a:ext>
            </a:extLst>
          </p:cNvPr>
          <p:cNvSpPr txBox="1"/>
          <p:nvPr userDrawn="1"/>
        </p:nvSpPr>
        <p:spPr>
          <a:xfrm>
            <a:off x="923925" y="7134275"/>
            <a:ext cx="1065997" cy="153888"/>
          </a:xfrm>
          <a:prstGeom prst="rect">
            <a:avLst/>
          </a:prstGeom>
          <a:noFill/>
        </p:spPr>
        <p:txBody>
          <a:bodyPr wrap="none" lIns="0" tIns="0" rIns="0" bIns="0" rtlCol="0">
            <a:spAutoFit/>
          </a:bodyPr>
          <a:lstStyle/>
          <a:p>
            <a:r>
              <a:rPr lang="en-US" sz="10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detegoglobal.com</a:t>
            </a:r>
            <a:endParaRPr lang="en-US"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6808205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8526D2-E05B-5647-9170-0757DD04A062}"/>
              </a:ext>
            </a:extLst>
          </p:cNvPr>
          <p:cNvSpPr>
            <a:spLocks noGrp="1"/>
          </p:cNvSpPr>
          <p:nvPr>
            <p:ph type="title" hasCustomPrompt="1"/>
          </p:nvPr>
        </p:nvSpPr>
        <p:spPr>
          <a:xfrm>
            <a:off x="923925" y="2257425"/>
            <a:ext cx="8236744" cy="1905000"/>
          </a:xfrm>
        </p:spPr>
        <p:txBody>
          <a:bodyPr lIns="0" tIns="0" rIns="0" bIns="0" anchor="b">
            <a:noAutofit/>
          </a:bodyPr>
          <a:lstStyle>
            <a:lvl1pPr>
              <a:defRPr sz="5600" b="1" i="0">
                <a:solidFill>
                  <a:schemeClr val="bg1"/>
                </a:solidFill>
                <a:latin typeface="Bebas Neue Bold" panose="020B0000000000000000" pitchFamily="34" charset="0"/>
              </a:defRPr>
            </a:lvl1pPr>
          </a:lstStyle>
          <a:p>
            <a:r>
              <a:rPr lang="en-GB" dirty="0"/>
              <a:t>CLICK TO EDIT MASTER TITLE STYLE</a:t>
            </a:r>
            <a:endParaRPr lang="en-US" dirty="0"/>
          </a:p>
        </p:txBody>
      </p:sp>
      <p:pic>
        <p:nvPicPr>
          <p:cNvPr id="6" name="Picture 5" descr="A picture containing text, clipart&#10;&#10;Description automatically generated">
            <a:extLst>
              <a:ext uri="{FF2B5EF4-FFF2-40B4-BE49-F238E27FC236}">
                <a16:creationId xmlns:a16="http://schemas.microsoft.com/office/drawing/2014/main" id="{DF45DA26-9762-4343-8E5E-F2068155364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3925" y="885825"/>
            <a:ext cx="2654157" cy="762000"/>
          </a:xfrm>
          <a:prstGeom prst="rect">
            <a:avLst/>
          </a:prstGeom>
        </p:spPr>
      </p:pic>
      <p:sp>
        <p:nvSpPr>
          <p:cNvPr id="29" name="Text Placeholder 28">
            <a:extLst>
              <a:ext uri="{FF2B5EF4-FFF2-40B4-BE49-F238E27FC236}">
                <a16:creationId xmlns:a16="http://schemas.microsoft.com/office/drawing/2014/main" id="{5B48771F-B3A5-A147-9FE7-41377B7EF48D}"/>
              </a:ext>
            </a:extLst>
          </p:cNvPr>
          <p:cNvSpPr>
            <a:spLocks noGrp="1"/>
          </p:cNvSpPr>
          <p:nvPr>
            <p:ph type="body" sz="quarter" idx="10"/>
          </p:nvPr>
        </p:nvSpPr>
        <p:spPr>
          <a:xfrm>
            <a:off x="923925" y="4391025"/>
            <a:ext cx="7627144" cy="2362200"/>
          </a:xfrm>
        </p:spPr>
        <p:txBody>
          <a:bodyPr>
            <a:noAutofit/>
          </a:bodyPr>
          <a:lstStyle>
            <a:lvl1pPr marL="0" indent="0">
              <a:buNone/>
              <a:defRPr>
                <a:solidFill>
                  <a:schemeClr val="bg1"/>
                </a:solidFill>
              </a:defRPr>
            </a:lvl1pPr>
          </a:lstStyle>
          <a:p>
            <a:pPr lvl="0"/>
            <a:r>
              <a:rPr lang="en-GB" dirty="0"/>
              <a:t>Click to edit Master text styles</a:t>
            </a:r>
            <a:endParaRPr lang="en-US" dirty="0"/>
          </a:p>
        </p:txBody>
      </p:sp>
    </p:spTree>
    <p:extLst>
      <p:ext uri="{BB962C8B-B14F-4D97-AF65-F5344CB8AC3E}">
        <p14:creationId xmlns:p14="http://schemas.microsoft.com/office/powerpoint/2010/main" val="2765106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8526D2-E05B-5647-9170-0757DD04A062}"/>
              </a:ext>
            </a:extLst>
          </p:cNvPr>
          <p:cNvSpPr>
            <a:spLocks noGrp="1"/>
          </p:cNvSpPr>
          <p:nvPr>
            <p:ph type="title" hasCustomPrompt="1"/>
          </p:nvPr>
        </p:nvSpPr>
        <p:spPr>
          <a:xfrm>
            <a:off x="923925" y="2257425"/>
            <a:ext cx="8236744" cy="1905000"/>
          </a:xfrm>
        </p:spPr>
        <p:txBody>
          <a:bodyPr lIns="0" tIns="0" rIns="0" bIns="0" anchor="b">
            <a:noAutofit/>
          </a:bodyPr>
          <a:lstStyle>
            <a:lvl1pPr>
              <a:defRPr sz="5600" b="1" i="0">
                <a:solidFill>
                  <a:schemeClr val="bg1"/>
                </a:solidFill>
                <a:latin typeface="Bebas Neue Bold" panose="020B0000000000000000" pitchFamily="34" charset="0"/>
              </a:defRPr>
            </a:lvl1pPr>
          </a:lstStyle>
          <a:p>
            <a:r>
              <a:rPr lang="en-GB" dirty="0"/>
              <a:t>CLICK TO EDIT MASTER TITLE STYLE</a:t>
            </a:r>
            <a:endParaRPr lang="en-US" dirty="0"/>
          </a:p>
        </p:txBody>
      </p:sp>
      <p:pic>
        <p:nvPicPr>
          <p:cNvPr id="6" name="Picture 5" descr="A picture containing text, clipart&#10;&#10;Description automatically generated">
            <a:extLst>
              <a:ext uri="{FF2B5EF4-FFF2-40B4-BE49-F238E27FC236}">
                <a16:creationId xmlns:a16="http://schemas.microsoft.com/office/drawing/2014/main" id="{DF45DA26-9762-4343-8E5E-F2068155364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3925" y="885825"/>
            <a:ext cx="2654157" cy="762000"/>
          </a:xfrm>
          <a:prstGeom prst="rect">
            <a:avLst/>
          </a:prstGeom>
        </p:spPr>
      </p:pic>
      <p:sp>
        <p:nvSpPr>
          <p:cNvPr id="29" name="Text Placeholder 28">
            <a:extLst>
              <a:ext uri="{FF2B5EF4-FFF2-40B4-BE49-F238E27FC236}">
                <a16:creationId xmlns:a16="http://schemas.microsoft.com/office/drawing/2014/main" id="{5B48771F-B3A5-A147-9FE7-41377B7EF48D}"/>
              </a:ext>
            </a:extLst>
          </p:cNvPr>
          <p:cNvSpPr>
            <a:spLocks noGrp="1"/>
          </p:cNvSpPr>
          <p:nvPr>
            <p:ph type="body" sz="quarter" idx="10"/>
          </p:nvPr>
        </p:nvSpPr>
        <p:spPr>
          <a:xfrm>
            <a:off x="923925" y="4391025"/>
            <a:ext cx="7627144" cy="2362200"/>
          </a:xfrm>
        </p:spPr>
        <p:txBody>
          <a:bodyPr>
            <a:noAutofit/>
          </a:bodyPr>
          <a:lstStyle>
            <a:lvl1pPr marL="0" indent="0">
              <a:buNone/>
              <a:defRPr>
                <a:solidFill>
                  <a:schemeClr val="bg1"/>
                </a:solidFill>
              </a:defRPr>
            </a:lvl1pPr>
          </a:lstStyle>
          <a:p>
            <a:pPr lvl="0"/>
            <a:r>
              <a:rPr lang="en-GB" dirty="0"/>
              <a:t>Click to edit Master text styles</a:t>
            </a:r>
            <a:endParaRPr lang="en-US" dirty="0"/>
          </a:p>
        </p:txBody>
      </p:sp>
    </p:spTree>
    <p:extLst>
      <p:ext uri="{BB962C8B-B14F-4D97-AF65-F5344CB8AC3E}">
        <p14:creationId xmlns:p14="http://schemas.microsoft.com/office/powerpoint/2010/main" val="9134912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5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9C18D-CD4A-47AD-A44F-5B26A0CC8E61}"/>
              </a:ext>
            </a:extLst>
          </p:cNvPr>
          <p:cNvSpPr>
            <a:spLocks noGrp="1"/>
          </p:cNvSpPr>
          <p:nvPr>
            <p:ph type="title" hasCustomPrompt="1"/>
          </p:nvPr>
        </p:nvSpPr>
        <p:spPr/>
        <p:txBody>
          <a:bodyPr/>
          <a:lstStyle>
            <a:lvl1pPr>
              <a:defRPr>
                <a:solidFill>
                  <a:schemeClr val="bg1"/>
                </a:solidFill>
              </a:defRPr>
            </a:lvl1pPr>
          </a:lstStyle>
          <a:p>
            <a:r>
              <a:rPr lang="en-US" dirty="0"/>
              <a:t>CLICK TO EDIT MASTER TITLE STYLE</a:t>
            </a:r>
            <a:endParaRPr lang="en-IN" dirty="0"/>
          </a:p>
        </p:txBody>
      </p:sp>
      <p:sp>
        <p:nvSpPr>
          <p:cNvPr id="3" name="Content Placeholder 2">
            <a:extLst>
              <a:ext uri="{FF2B5EF4-FFF2-40B4-BE49-F238E27FC236}">
                <a16:creationId xmlns:a16="http://schemas.microsoft.com/office/drawing/2014/main" id="{D341D6DB-9F16-442E-B1B5-84D2118BD680}"/>
              </a:ext>
            </a:extLst>
          </p:cNvPr>
          <p:cNvSpPr>
            <a:spLocks noGrp="1"/>
          </p:cNvSpPr>
          <p:nvPr>
            <p:ph idx="1"/>
          </p:nvPr>
        </p:nvSpPr>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4" name="Date Placeholder 3">
            <a:extLst>
              <a:ext uri="{FF2B5EF4-FFF2-40B4-BE49-F238E27FC236}">
                <a16:creationId xmlns:a16="http://schemas.microsoft.com/office/drawing/2014/main" id="{15BAEB77-FCAD-48CC-A19D-857444746CD0}"/>
              </a:ext>
            </a:extLst>
          </p:cNvPr>
          <p:cNvSpPr>
            <a:spLocks noGrp="1"/>
          </p:cNvSpPr>
          <p:nvPr>
            <p:ph type="dt" sz="half" idx="10"/>
          </p:nvPr>
        </p:nvSpPr>
        <p:spPr/>
        <p:txBody>
          <a:bodyPr/>
          <a:lstStyle>
            <a:lvl1pPr>
              <a:defRPr>
                <a:solidFill>
                  <a:schemeClr val="bg1"/>
                </a:solidFill>
              </a:defRPr>
            </a:lvl1pPr>
          </a:lstStyle>
          <a:p>
            <a:fld id="{88D41D6C-A2E4-4A61-871A-4856FC7CADFC}" type="datetimeFigureOut">
              <a:rPr lang="en-IN" smtClean="0"/>
              <a:pPr/>
              <a:t>18-02-2026</a:t>
            </a:fld>
            <a:endParaRPr lang="en-IN" dirty="0"/>
          </a:p>
        </p:txBody>
      </p:sp>
      <p:sp>
        <p:nvSpPr>
          <p:cNvPr id="5" name="Footer Placeholder 4">
            <a:extLst>
              <a:ext uri="{FF2B5EF4-FFF2-40B4-BE49-F238E27FC236}">
                <a16:creationId xmlns:a16="http://schemas.microsoft.com/office/drawing/2014/main" id="{4471CF52-99DA-4CDA-B588-A460214A1313}"/>
              </a:ext>
            </a:extLst>
          </p:cNvPr>
          <p:cNvSpPr>
            <a:spLocks noGrp="1"/>
          </p:cNvSpPr>
          <p:nvPr>
            <p:ph type="ftr" sz="quarter" idx="11"/>
          </p:nvPr>
        </p:nvSpPr>
        <p:spPr>
          <a:xfrm>
            <a:off x="4452938" y="7010400"/>
            <a:ext cx="4538662" cy="401638"/>
          </a:xfrm>
          <a:prstGeom prst="rect">
            <a:avLst/>
          </a:prstGeom>
        </p:spPr>
        <p:txBody>
          <a:bodyPr vert="horz" lIns="91440" tIns="45720" rIns="91440" bIns="45720" rtlCol="0" anchor="ctr"/>
          <a:lstStyle>
            <a:defPPr>
              <a:defRPr lang="en-US"/>
            </a:defPPr>
            <a:lvl1pPr marL="0" algn="ctr" defTabSz="914400" rtl="0" eaLnBrk="1" latinLnBrk="0" hangingPunct="1">
              <a:defRPr sz="900" kern="1200">
                <a:solidFill>
                  <a:srgbClr val="000619"/>
                </a:solidFill>
                <a:latin typeface="Open Sans" panose="020B0606030504020204" pitchFamily="34" charset="0"/>
                <a:ea typeface="Open Sans" panose="020B0606030504020204" pitchFamily="34" charset="0"/>
                <a:cs typeface="Open Sans" panose="020B06060305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N"/>
          </a:p>
        </p:txBody>
      </p:sp>
      <p:sp>
        <p:nvSpPr>
          <p:cNvPr id="6" name="Slide Number Placeholder 5">
            <a:extLst>
              <a:ext uri="{FF2B5EF4-FFF2-40B4-BE49-F238E27FC236}">
                <a16:creationId xmlns:a16="http://schemas.microsoft.com/office/drawing/2014/main" id="{66B386F4-5E65-4A1B-8753-F6C60221D47F}"/>
              </a:ext>
            </a:extLst>
          </p:cNvPr>
          <p:cNvSpPr>
            <a:spLocks noGrp="1"/>
          </p:cNvSpPr>
          <p:nvPr>
            <p:ph type="sldNum" sz="quarter" idx="12"/>
          </p:nvPr>
        </p:nvSpPr>
        <p:spPr/>
        <p:txBody>
          <a:bodyPr/>
          <a:lstStyle>
            <a:lvl1pPr>
              <a:defRPr>
                <a:solidFill>
                  <a:schemeClr val="bg1"/>
                </a:solidFill>
              </a:defRPr>
            </a:lvl1pPr>
          </a:lstStyle>
          <a:p>
            <a:fld id="{D8FDEA68-ED54-49F5-A150-7A31995A6062}" type="slidenum">
              <a:rPr lang="en-IN" smtClean="0"/>
              <a:pPr/>
              <a:t>‹#›</a:t>
            </a:fld>
            <a:endParaRPr lang="en-IN"/>
          </a:p>
        </p:txBody>
      </p:sp>
      <p:pic>
        <p:nvPicPr>
          <p:cNvPr id="7" name="Picture 6">
            <a:extLst>
              <a:ext uri="{FF2B5EF4-FFF2-40B4-BE49-F238E27FC236}">
                <a16:creationId xmlns:a16="http://schemas.microsoft.com/office/drawing/2014/main" id="{1826D4B5-824D-DB43-ABB3-4232C82C5996}"/>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2888695" y="7010400"/>
            <a:ext cx="305984" cy="312860"/>
          </a:xfrm>
          <a:prstGeom prst="rect">
            <a:avLst/>
          </a:prstGeom>
        </p:spPr>
      </p:pic>
    </p:spTree>
    <p:extLst>
      <p:ext uri="{BB962C8B-B14F-4D97-AF65-F5344CB8AC3E}">
        <p14:creationId xmlns:p14="http://schemas.microsoft.com/office/powerpoint/2010/main" val="1977311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2.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25">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C7AF114-EE46-447C-8E2C-0C027339C3DB}"/>
              </a:ext>
            </a:extLst>
          </p:cNvPr>
          <p:cNvSpPr>
            <a:spLocks noGrp="1"/>
          </p:cNvSpPr>
          <p:nvPr>
            <p:ph type="title"/>
          </p:nvPr>
        </p:nvSpPr>
        <p:spPr>
          <a:xfrm>
            <a:off x="923925" y="403225"/>
            <a:ext cx="11596688" cy="1460500"/>
          </a:xfrm>
          <a:prstGeom prst="rect">
            <a:avLst/>
          </a:prstGeom>
        </p:spPr>
        <p:txBody>
          <a:bodyPr vert="horz" lIns="0" tIns="0" rIns="0" bIns="0" rtlCol="0" anchor="ctr">
            <a:noAutofit/>
          </a:bodyPr>
          <a:lstStyle/>
          <a:p>
            <a:r>
              <a:rPr lang="en-US" dirty="0"/>
              <a:t>CLICK TO EDIT MASTER TITLE STYLE</a:t>
            </a:r>
            <a:endParaRPr lang="en-IN" dirty="0"/>
          </a:p>
        </p:txBody>
      </p:sp>
      <p:sp>
        <p:nvSpPr>
          <p:cNvPr id="3" name="Text Placeholder 2">
            <a:extLst>
              <a:ext uri="{FF2B5EF4-FFF2-40B4-BE49-F238E27FC236}">
                <a16:creationId xmlns:a16="http://schemas.microsoft.com/office/drawing/2014/main" id="{CA499753-B4C9-45BB-8715-79CC03B27B40}"/>
              </a:ext>
            </a:extLst>
          </p:cNvPr>
          <p:cNvSpPr>
            <a:spLocks noGrp="1"/>
          </p:cNvSpPr>
          <p:nvPr>
            <p:ph type="body" idx="1"/>
          </p:nvPr>
        </p:nvSpPr>
        <p:spPr>
          <a:xfrm>
            <a:off x="923925" y="2012950"/>
            <a:ext cx="11596688" cy="479901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4" name="Date Placeholder 3">
            <a:extLst>
              <a:ext uri="{FF2B5EF4-FFF2-40B4-BE49-F238E27FC236}">
                <a16:creationId xmlns:a16="http://schemas.microsoft.com/office/drawing/2014/main" id="{D1E5DF68-AD14-4BED-9E65-7DEC9D177FD6}"/>
              </a:ext>
            </a:extLst>
          </p:cNvPr>
          <p:cNvSpPr>
            <a:spLocks noGrp="1"/>
          </p:cNvSpPr>
          <p:nvPr>
            <p:ph type="dt" sz="half" idx="2"/>
          </p:nvPr>
        </p:nvSpPr>
        <p:spPr>
          <a:xfrm>
            <a:off x="5209381" y="7010400"/>
            <a:ext cx="3025775" cy="401638"/>
          </a:xfrm>
          <a:prstGeom prst="rect">
            <a:avLst/>
          </a:prstGeom>
        </p:spPr>
        <p:txBody>
          <a:bodyPr vert="horz" lIns="91440" tIns="45720" rIns="91440" bIns="45720" rtlCol="0" anchor="ctr"/>
          <a:lstStyle>
            <a:lvl1pPr algn="ctr">
              <a:defRPr sz="900">
                <a:solidFill>
                  <a:srgbClr val="000619"/>
                </a:solidFill>
                <a:latin typeface="Open Sans" panose="020B0606030504020204" pitchFamily="34" charset="0"/>
                <a:ea typeface="Open Sans" panose="020B0606030504020204" pitchFamily="34" charset="0"/>
                <a:cs typeface="Open Sans" panose="020B0606030504020204" pitchFamily="34" charset="0"/>
              </a:defRPr>
            </a:lvl1pPr>
          </a:lstStyle>
          <a:p>
            <a:fld id="{88D41D6C-A2E4-4A61-871A-4856FC7CADFC}" type="datetimeFigureOut">
              <a:rPr lang="en-IN" smtClean="0"/>
              <a:pPr/>
              <a:t>18-02-2026</a:t>
            </a:fld>
            <a:endParaRPr lang="en-IN" dirty="0"/>
          </a:p>
        </p:txBody>
      </p:sp>
      <p:sp>
        <p:nvSpPr>
          <p:cNvPr id="6" name="Slide Number Placeholder 5">
            <a:extLst>
              <a:ext uri="{FF2B5EF4-FFF2-40B4-BE49-F238E27FC236}">
                <a16:creationId xmlns:a16="http://schemas.microsoft.com/office/drawing/2014/main" id="{329C7511-48BF-432D-BBD7-35A839D8267D}"/>
              </a:ext>
            </a:extLst>
          </p:cNvPr>
          <p:cNvSpPr>
            <a:spLocks noGrp="1"/>
          </p:cNvSpPr>
          <p:nvPr>
            <p:ph type="sldNum" sz="quarter" idx="4"/>
          </p:nvPr>
        </p:nvSpPr>
        <p:spPr>
          <a:xfrm>
            <a:off x="9494838" y="7010400"/>
            <a:ext cx="3025775" cy="401638"/>
          </a:xfrm>
          <a:prstGeom prst="rect">
            <a:avLst/>
          </a:prstGeom>
        </p:spPr>
        <p:txBody>
          <a:bodyPr vert="horz" lIns="91440" tIns="45720" rIns="91440" bIns="45720" rtlCol="0" anchor="ctr"/>
          <a:lstStyle>
            <a:lvl1pPr algn="r">
              <a:defRPr sz="900">
                <a:solidFill>
                  <a:srgbClr val="000619"/>
                </a:solidFill>
                <a:latin typeface="Open Sans" panose="020B0606030504020204" pitchFamily="34" charset="0"/>
                <a:ea typeface="Open Sans" panose="020B0606030504020204" pitchFamily="34" charset="0"/>
                <a:cs typeface="Open Sans" panose="020B0606030504020204" pitchFamily="34" charset="0"/>
              </a:defRPr>
            </a:lvl1pPr>
          </a:lstStyle>
          <a:p>
            <a:fld id="{D8FDEA68-ED54-49F5-A150-7A31995A6062}" type="slidenum">
              <a:rPr lang="en-IN" smtClean="0"/>
              <a:pPr/>
              <a:t>‹#›</a:t>
            </a:fld>
            <a:endParaRPr lang="en-IN"/>
          </a:p>
        </p:txBody>
      </p:sp>
      <p:pic>
        <p:nvPicPr>
          <p:cNvPr id="7" name="Picture 6">
            <a:extLst>
              <a:ext uri="{FF2B5EF4-FFF2-40B4-BE49-F238E27FC236}">
                <a16:creationId xmlns:a16="http://schemas.microsoft.com/office/drawing/2014/main" id="{B96DEFD2-8EC9-5E91-C066-99788FE27EA1}"/>
              </a:ext>
            </a:extLst>
          </p:cNvPr>
          <p:cNvPicPr>
            <a:picLocks noChangeAspect="1"/>
          </p:cNvPicPr>
          <p:nvPr userDrawn="1"/>
        </p:nvPicPr>
        <p:blipFill>
          <a:blip r:embed="rId26" cstate="print">
            <a:extLst>
              <a:ext uri="{28A0092B-C50C-407E-A947-70E740481C1C}">
                <a14:useLocalDpi xmlns:a14="http://schemas.microsoft.com/office/drawing/2010/main" val="0"/>
              </a:ext>
            </a:extLst>
          </a:blip>
          <a:srcRect/>
          <a:stretch/>
        </p:blipFill>
        <p:spPr>
          <a:xfrm>
            <a:off x="12888695" y="7010400"/>
            <a:ext cx="305984" cy="312860"/>
          </a:xfrm>
          <a:prstGeom prst="rect">
            <a:avLst/>
          </a:prstGeom>
        </p:spPr>
      </p:pic>
      <p:sp>
        <p:nvSpPr>
          <p:cNvPr id="8" name="TextBox 7">
            <a:extLst>
              <a:ext uri="{FF2B5EF4-FFF2-40B4-BE49-F238E27FC236}">
                <a16:creationId xmlns:a16="http://schemas.microsoft.com/office/drawing/2014/main" id="{D05DDDDF-55B9-07E1-9586-D9B9EF998B9E}"/>
              </a:ext>
            </a:extLst>
          </p:cNvPr>
          <p:cNvSpPr txBox="1"/>
          <p:nvPr userDrawn="1"/>
        </p:nvSpPr>
        <p:spPr>
          <a:xfrm>
            <a:off x="923925" y="7134275"/>
            <a:ext cx="1065997" cy="153888"/>
          </a:xfrm>
          <a:prstGeom prst="rect">
            <a:avLst/>
          </a:prstGeom>
          <a:noFill/>
        </p:spPr>
        <p:txBody>
          <a:bodyPr wrap="none" lIns="0" tIns="0" rIns="0" bIns="0" rtlCol="0">
            <a:spAutoFit/>
          </a:bodyPr>
          <a:lstStyle/>
          <a:p>
            <a:r>
              <a:rPr lang="en-US" sz="10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detegoglobal.com</a:t>
            </a:r>
            <a:endParaRPr lang="en-US"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TextBox 8">
            <a:extLst>
              <a:ext uri="{FF2B5EF4-FFF2-40B4-BE49-F238E27FC236}">
                <a16:creationId xmlns:a16="http://schemas.microsoft.com/office/drawing/2014/main" id="{F8F951F2-835C-2B09-8718-F2B23C0FE75B}"/>
              </a:ext>
            </a:extLst>
          </p:cNvPr>
          <p:cNvSpPr txBox="1"/>
          <p:nvPr userDrawn="1">
            <p:extLst>
              <p:ext uri="{1162E1C5-73C7-4A58-AE30-91384D911F3F}">
                <p184:classification xmlns:p184="http://schemas.microsoft.com/office/powerpoint/2018/4/main" val="hdr"/>
              </p:ext>
            </p:extLst>
          </p:nvPr>
        </p:nvSpPr>
        <p:spPr>
          <a:xfrm>
            <a:off x="11693525" y="63500"/>
            <a:ext cx="1712913" cy="152400"/>
          </a:xfrm>
          <a:prstGeom prst="rect">
            <a:avLst/>
          </a:prstGeom>
        </p:spPr>
        <p:txBody>
          <a:bodyPr horzOverflow="overflow" lIns="0" tIns="0" rIns="0" bIns="0">
            <a:spAutoFit/>
          </a:bodyPr>
          <a:lstStyle/>
          <a:p>
            <a:pPr algn="l"/>
            <a:r>
              <a:rPr lang="en-US" sz="1000">
                <a:solidFill>
                  <a:srgbClr val="000000">
                    <a:alpha val="50000"/>
                  </a:srgbClr>
                </a:solidFill>
                <a:latin typeface="Aptos" panose="020B0004020202020204" pitchFamily="34" charset="0"/>
              </a:rPr>
              <a:t>INTERNAL USE - Detego Global</a:t>
            </a:r>
          </a:p>
        </p:txBody>
      </p:sp>
    </p:spTree>
    <p:extLst>
      <p:ext uri="{BB962C8B-B14F-4D97-AF65-F5344CB8AC3E}">
        <p14:creationId xmlns:p14="http://schemas.microsoft.com/office/powerpoint/2010/main" val="2431762275"/>
      </p:ext>
    </p:extLst>
  </p:cSld>
  <p:clrMap bg1="lt1" tx1="dk1" bg2="lt2" tx2="dk2" accent1="accent1" accent2="accent2" accent3="accent3" accent4="accent4" accent5="accent5" accent6="accent6" hlink="hlink" folHlink="folHlink"/>
  <p:sldLayoutIdLst>
    <p:sldLayoutId id="2147483680" r:id="rId1"/>
    <p:sldLayoutId id="2147483709" r:id="rId2"/>
    <p:sldLayoutId id="2147483710" r:id="rId3"/>
    <p:sldLayoutId id="2147483712" r:id="rId4"/>
    <p:sldLayoutId id="2147483713" r:id="rId5"/>
    <p:sldLayoutId id="2147483683" r:id="rId6"/>
    <p:sldLayoutId id="2147483701" r:id="rId7"/>
    <p:sldLayoutId id="2147483702" r:id="rId8"/>
    <p:sldLayoutId id="2147483699" r:id="rId9"/>
    <p:sldLayoutId id="2147483705" r:id="rId10"/>
    <p:sldLayoutId id="2147483706" r:id="rId11"/>
    <p:sldLayoutId id="2147483704" r:id="rId12"/>
    <p:sldLayoutId id="2147483684" r:id="rId13"/>
    <p:sldLayoutId id="2147483685" r:id="rId14"/>
    <p:sldLayoutId id="2147483693" r:id="rId15"/>
    <p:sldLayoutId id="2147483686" r:id="rId16"/>
    <p:sldLayoutId id="2147483707" r:id="rId17"/>
    <p:sldLayoutId id="2147483687" r:id="rId18"/>
    <p:sldLayoutId id="2147483688" r:id="rId19"/>
    <p:sldLayoutId id="2147483689" r:id="rId20"/>
    <p:sldLayoutId id="2147483690" r:id="rId21"/>
    <p:sldLayoutId id="2147483691" r:id="rId22"/>
    <p:sldLayoutId id="2147483692" r:id="rId23"/>
  </p:sldLayoutIdLst>
  <p:txStyles>
    <p:titleStyle>
      <a:lvl1pPr algn="l" defTabSz="914400" rtl="0" eaLnBrk="1" latinLnBrk="0" hangingPunct="1">
        <a:lnSpc>
          <a:spcPct val="90000"/>
        </a:lnSpc>
        <a:spcBef>
          <a:spcPct val="0"/>
        </a:spcBef>
        <a:buNone/>
        <a:defRPr sz="5200" b="1" i="0" kern="1200" spc="0">
          <a:solidFill>
            <a:srgbClr val="27AAE1"/>
          </a:solidFill>
          <a:latin typeface="Bebas Neue Bold" panose="020B0000000000000000" pitchFamily="34" charset="0"/>
          <a:ea typeface="Open Sans Extrabold" panose="020B0606030504020204" pitchFamily="34" charset="0"/>
          <a:cs typeface="Open Sans Extrabold" panose="020B0606030504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400" b="0" i="0" kern="1200">
          <a:solidFill>
            <a:srgbClr val="000619"/>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400" b="0" i="0" kern="1200">
          <a:solidFill>
            <a:srgbClr val="000619"/>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b="0" i="0" kern="1200">
          <a:solidFill>
            <a:srgbClr val="000619"/>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rgbClr val="000619"/>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0619"/>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5.xml"/><Relationship Id="rId1" Type="http://schemas.openxmlformats.org/officeDocument/2006/relationships/slideLayout" Target="../slideLayouts/slideLayout16.xml"/><Relationship Id="rId5" Type="http://schemas.openxmlformats.org/officeDocument/2006/relationships/image" Target="../media/image69.png"/><Relationship Id="rId4" Type="http://schemas.openxmlformats.org/officeDocument/2006/relationships/image" Target="../media/image68.png"/></Relationships>
</file>

<file path=ppt/slides/_rels/slide1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17.jpg"/><Relationship Id="rId1" Type="http://schemas.openxmlformats.org/officeDocument/2006/relationships/slideLayout" Target="../slideLayouts/slideLayout16.xml"/><Relationship Id="rId4" Type="http://schemas.openxmlformats.org/officeDocument/2006/relationships/image" Target="../media/image71.png"/></Relationships>
</file>

<file path=ppt/slides/_rels/slide1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17.jpg"/><Relationship Id="rId1" Type="http://schemas.openxmlformats.org/officeDocument/2006/relationships/slideLayout" Target="../slideLayouts/slideLayout16.xml"/><Relationship Id="rId4" Type="http://schemas.openxmlformats.org/officeDocument/2006/relationships/image" Target="../media/image73.png"/></Relationships>
</file>

<file path=ppt/slides/_rels/slide13.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17.jpg"/><Relationship Id="rId1" Type="http://schemas.openxmlformats.org/officeDocument/2006/relationships/slideLayout" Target="../slideLayouts/slideLayout16.xml"/><Relationship Id="rId4" Type="http://schemas.openxmlformats.org/officeDocument/2006/relationships/image" Target="../media/image75.png"/></Relationships>
</file>

<file path=ppt/slides/_rels/slide1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6.xml"/><Relationship Id="rId1" Type="http://schemas.openxmlformats.org/officeDocument/2006/relationships/slideLayout" Target="../slideLayouts/slideLayout16.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6.png"/></Relationships>
</file>

<file path=ppt/slides/_rels/slide15.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17.jpg"/><Relationship Id="rId1" Type="http://schemas.openxmlformats.org/officeDocument/2006/relationships/slideLayout" Target="../slideLayouts/slideLayout16.xml"/><Relationship Id="rId4" Type="http://schemas.openxmlformats.org/officeDocument/2006/relationships/image" Target="../media/image80.png"/></Relationships>
</file>

<file path=ppt/slides/_rels/slide16.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17.jpg"/><Relationship Id="rId1" Type="http://schemas.openxmlformats.org/officeDocument/2006/relationships/slideLayout" Target="../slideLayouts/slideLayout16.xml"/><Relationship Id="rId4" Type="http://schemas.openxmlformats.org/officeDocument/2006/relationships/image" Target="../media/image82.png"/></Relationships>
</file>

<file path=ppt/slides/_rels/slide17.xml.rels><?xml version="1.0" encoding="UTF-8" standalone="yes"?>
<Relationships xmlns="http://schemas.openxmlformats.org/package/2006/relationships"><Relationship Id="rId3" Type="http://schemas.openxmlformats.org/officeDocument/2006/relationships/image" Target="../media/image17.jpg"/><Relationship Id="rId7" Type="http://schemas.openxmlformats.org/officeDocument/2006/relationships/image" Target="../media/image85.png"/><Relationship Id="rId2" Type="http://schemas.openxmlformats.org/officeDocument/2006/relationships/notesSlide" Target="../notesSlides/notesSlide7.xml"/><Relationship Id="rId1" Type="http://schemas.openxmlformats.org/officeDocument/2006/relationships/slideLayout" Target="../slideLayouts/slideLayout16.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81.png"/></Relationships>
</file>

<file path=ppt/slides/_rels/slide18.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17.jpg"/><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g"/><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17.jp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7.jpg"/><Relationship Id="rId1" Type="http://schemas.openxmlformats.org/officeDocument/2006/relationships/slideLayout" Target="../slideLayouts/slideLayout16.xml"/><Relationship Id="rId4" Type="http://schemas.openxmlformats.org/officeDocument/2006/relationships/image" Target="../media/image20.png"/></Relationships>
</file>

<file path=ppt/slides/_rels/slide4.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17.jpg"/><Relationship Id="rId1" Type="http://schemas.openxmlformats.org/officeDocument/2006/relationships/slideLayout" Target="../slideLayouts/slideLayout16.xml"/><Relationship Id="rId6" Type="http://schemas.openxmlformats.org/officeDocument/2006/relationships/image" Target="../media/image24.jpg"/><Relationship Id="rId5" Type="http://schemas.openxmlformats.org/officeDocument/2006/relationships/image" Target="../media/image23.jpg"/><Relationship Id="rId4" Type="http://schemas.openxmlformats.org/officeDocument/2006/relationships/image" Target="../media/image22.jpg"/></Relationships>
</file>

<file path=ppt/slides/_rels/slide5.xml.rels><?xml version="1.0" encoding="UTF-8" standalone="yes"?>
<Relationships xmlns="http://schemas.openxmlformats.org/package/2006/relationships"><Relationship Id="rId13" Type="http://schemas.openxmlformats.org/officeDocument/2006/relationships/image" Target="../media/image34.jpg"/><Relationship Id="rId18" Type="http://schemas.openxmlformats.org/officeDocument/2006/relationships/image" Target="../media/image39.png"/><Relationship Id="rId26" Type="http://schemas.openxmlformats.org/officeDocument/2006/relationships/image" Target="../media/image47.png"/><Relationship Id="rId21" Type="http://schemas.openxmlformats.org/officeDocument/2006/relationships/image" Target="../media/image42.png"/><Relationship Id="rId34" Type="http://schemas.openxmlformats.org/officeDocument/2006/relationships/image" Target="../media/image55.png"/><Relationship Id="rId7" Type="http://schemas.openxmlformats.org/officeDocument/2006/relationships/image" Target="../media/image28.png"/><Relationship Id="rId12" Type="http://schemas.openxmlformats.org/officeDocument/2006/relationships/image" Target="../media/image33.png"/><Relationship Id="rId17" Type="http://schemas.openxmlformats.org/officeDocument/2006/relationships/image" Target="../media/image38.png"/><Relationship Id="rId25" Type="http://schemas.openxmlformats.org/officeDocument/2006/relationships/image" Target="../media/image46.png"/><Relationship Id="rId33" Type="http://schemas.openxmlformats.org/officeDocument/2006/relationships/image" Target="../media/image54.png"/><Relationship Id="rId2" Type="http://schemas.openxmlformats.org/officeDocument/2006/relationships/notesSlide" Target="../notesSlides/notesSlide1.xml"/><Relationship Id="rId16" Type="http://schemas.openxmlformats.org/officeDocument/2006/relationships/image" Target="../media/image37.png"/><Relationship Id="rId20" Type="http://schemas.openxmlformats.org/officeDocument/2006/relationships/image" Target="../media/image41.png"/><Relationship Id="rId29" Type="http://schemas.openxmlformats.org/officeDocument/2006/relationships/image" Target="../media/image50.png"/><Relationship Id="rId1" Type="http://schemas.openxmlformats.org/officeDocument/2006/relationships/slideLayout" Target="../slideLayouts/slideLayout16.xml"/><Relationship Id="rId6" Type="http://schemas.openxmlformats.org/officeDocument/2006/relationships/image" Target="../media/image27.png"/><Relationship Id="rId11" Type="http://schemas.openxmlformats.org/officeDocument/2006/relationships/image" Target="../media/image32.jpg"/><Relationship Id="rId24" Type="http://schemas.openxmlformats.org/officeDocument/2006/relationships/image" Target="../media/image45.png"/><Relationship Id="rId32" Type="http://schemas.openxmlformats.org/officeDocument/2006/relationships/image" Target="../media/image53.png"/><Relationship Id="rId37" Type="http://schemas.openxmlformats.org/officeDocument/2006/relationships/image" Target="../media/image58.png"/><Relationship Id="rId5" Type="http://schemas.openxmlformats.org/officeDocument/2006/relationships/image" Target="../media/image26.png"/><Relationship Id="rId15" Type="http://schemas.openxmlformats.org/officeDocument/2006/relationships/image" Target="../media/image36.png"/><Relationship Id="rId23" Type="http://schemas.openxmlformats.org/officeDocument/2006/relationships/image" Target="../media/image44.png"/><Relationship Id="rId28" Type="http://schemas.openxmlformats.org/officeDocument/2006/relationships/image" Target="../media/image49.png"/><Relationship Id="rId36" Type="http://schemas.openxmlformats.org/officeDocument/2006/relationships/image" Target="../media/image57.png"/><Relationship Id="rId10" Type="http://schemas.openxmlformats.org/officeDocument/2006/relationships/image" Target="../media/image31.png"/><Relationship Id="rId19" Type="http://schemas.openxmlformats.org/officeDocument/2006/relationships/image" Target="../media/image40.png"/><Relationship Id="rId31" Type="http://schemas.openxmlformats.org/officeDocument/2006/relationships/image" Target="../media/image52.png"/><Relationship Id="rId4" Type="http://schemas.openxmlformats.org/officeDocument/2006/relationships/image" Target="../media/image25.png"/><Relationship Id="rId9" Type="http://schemas.openxmlformats.org/officeDocument/2006/relationships/image" Target="../media/image30.png"/><Relationship Id="rId14" Type="http://schemas.openxmlformats.org/officeDocument/2006/relationships/image" Target="../media/image35.png"/><Relationship Id="rId22" Type="http://schemas.openxmlformats.org/officeDocument/2006/relationships/image" Target="../media/image43.png"/><Relationship Id="rId27" Type="http://schemas.openxmlformats.org/officeDocument/2006/relationships/image" Target="../media/image48.png"/><Relationship Id="rId30" Type="http://schemas.openxmlformats.org/officeDocument/2006/relationships/image" Target="../media/image51.png"/><Relationship Id="rId35" Type="http://schemas.openxmlformats.org/officeDocument/2006/relationships/image" Target="../media/image56.png"/><Relationship Id="rId8" Type="http://schemas.openxmlformats.org/officeDocument/2006/relationships/image" Target="../media/image29.png"/><Relationship Id="rId3" Type="http://schemas.openxmlformats.org/officeDocument/2006/relationships/image" Target="../media/image17.jpg"/></Relationships>
</file>

<file path=ppt/slides/_rels/slide6.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xml"/><Relationship Id="rId1" Type="http://schemas.openxmlformats.org/officeDocument/2006/relationships/slideLayout" Target="../slideLayouts/slideLayout16.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3.xml"/><Relationship Id="rId1" Type="http://schemas.openxmlformats.org/officeDocument/2006/relationships/slideLayout" Target="../slideLayouts/slideLayout16.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4.xml"/><Relationship Id="rId1" Type="http://schemas.openxmlformats.org/officeDocument/2006/relationships/slideLayout" Target="../slideLayouts/slideLayout16.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3207DF-7DCC-A442-9FCA-910E618F8DAC}"/>
              </a:ext>
            </a:extLst>
          </p:cNvPr>
          <p:cNvSpPr>
            <a:spLocks noGrp="1"/>
          </p:cNvSpPr>
          <p:nvPr>
            <p:ph type="title"/>
          </p:nvPr>
        </p:nvSpPr>
        <p:spPr>
          <a:xfrm>
            <a:off x="923925" y="1038225"/>
            <a:ext cx="8770144" cy="2209800"/>
          </a:xfrm>
        </p:spPr>
        <p:txBody>
          <a:bodyPr>
            <a:normAutofit/>
          </a:bodyPr>
          <a:lstStyle/>
          <a:p>
            <a:r>
              <a:rPr lang="en-GB" sz="6600" b="0" noProof="0" dirty="0">
                <a:latin typeface="Bebas Neue" panose="020B0606020202050201" pitchFamily="34" charset="0"/>
              </a:rPr>
              <a:t>UNIFIED DIGITAL INVESTIGATIONS PLATFORM</a:t>
            </a:r>
          </a:p>
        </p:txBody>
      </p:sp>
      <p:sp>
        <p:nvSpPr>
          <p:cNvPr id="3" name="Text Placeholder 2">
            <a:extLst>
              <a:ext uri="{FF2B5EF4-FFF2-40B4-BE49-F238E27FC236}">
                <a16:creationId xmlns:a16="http://schemas.microsoft.com/office/drawing/2014/main" id="{8CC8A310-6C24-634F-AE76-7D14D4A6C7DF}"/>
              </a:ext>
            </a:extLst>
          </p:cNvPr>
          <p:cNvSpPr>
            <a:spLocks noGrp="1"/>
          </p:cNvSpPr>
          <p:nvPr>
            <p:ph type="body" sz="quarter" idx="10"/>
          </p:nvPr>
        </p:nvSpPr>
        <p:spPr>
          <a:xfrm>
            <a:off x="923925" y="3248025"/>
            <a:ext cx="5798344" cy="1066800"/>
          </a:xfrm>
        </p:spPr>
        <p:txBody>
          <a:bodyPr>
            <a:noAutofit/>
          </a:bodyPr>
          <a:lstStyle/>
          <a:p>
            <a:r>
              <a:rPr lang="en-GB" sz="2600" noProof="0" dirty="0">
                <a:solidFill>
                  <a:srgbClr val="43A4DD"/>
                </a:solidFill>
                <a:latin typeface="Bebas Neue Bold" panose="020B0000000000000000" pitchFamily="34" charset="0"/>
                <a:ea typeface="Open Sans" panose="020B0606030504020204" pitchFamily="34" charset="0"/>
                <a:cs typeface="Open Sans" panose="020B0606030504020204" pitchFamily="34" charset="0"/>
              </a:rPr>
              <a:t>IDENTIFY. EXTRACT. ANALYSE. REPORT.</a:t>
            </a:r>
          </a:p>
          <a:p>
            <a:r>
              <a:rPr lang="en-GB" noProof="0" dirty="0"/>
              <a:t>Product and company overview</a:t>
            </a:r>
          </a:p>
        </p:txBody>
      </p:sp>
    </p:spTree>
    <p:extLst>
      <p:ext uri="{BB962C8B-B14F-4D97-AF65-F5344CB8AC3E}">
        <p14:creationId xmlns:p14="http://schemas.microsoft.com/office/powerpoint/2010/main" val="38745555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99C531E-2963-8AE7-63E5-EFC72124FAB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1469" y="408213"/>
            <a:ext cx="6858000" cy="1163412"/>
          </a:xfrm>
          <a:prstGeom prst="rect">
            <a:avLst/>
          </a:prstGeom>
        </p:spPr>
      </p:pic>
      <p:sp>
        <p:nvSpPr>
          <p:cNvPr id="22" name="object 13">
            <a:extLst>
              <a:ext uri="{FF2B5EF4-FFF2-40B4-BE49-F238E27FC236}">
                <a16:creationId xmlns:a16="http://schemas.microsoft.com/office/drawing/2014/main" id="{97311A3F-6766-D84D-B0ED-A9F14FB61044}"/>
              </a:ext>
            </a:extLst>
          </p:cNvPr>
          <p:cNvSpPr txBox="1"/>
          <p:nvPr/>
        </p:nvSpPr>
        <p:spPr>
          <a:xfrm>
            <a:off x="882000" y="1800000"/>
            <a:ext cx="6560344" cy="5059076"/>
          </a:xfrm>
          <a:prstGeom prst="rect">
            <a:avLst/>
          </a:prstGeom>
        </p:spPr>
        <p:txBody>
          <a:bodyPr vert="horz" wrap="square" lIns="0" tIns="27939" rIns="0" bIns="0" rtlCol="0">
            <a:spAutoFit/>
          </a:bodyPr>
          <a:lstStyle/>
          <a:p>
            <a:pPr>
              <a:lnSpc>
                <a:spcPct val="107000"/>
              </a:lnSpc>
              <a:spcAft>
                <a:spcPts val="800"/>
              </a:spcAft>
            </a:pPr>
            <a:r>
              <a:rPr lang="en-GB" sz="1500" spc="-5" noProof="0" dirty="0">
                <a:solidFill>
                  <a:srgbClr val="27AAE1"/>
                </a:solidFill>
                <a:latin typeface="Open Sans" panose="020B0606030504020204" pitchFamily="34" charset="0"/>
                <a:ea typeface="Open Sans" panose="020B0606030504020204" pitchFamily="34" charset="0"/>
                <a:cs typeface="Open Sans" panose="020B0606030504020204" pitchFamily="34" charset="0"/>
              </a:rPr>
              <a:t>SEAMLESS DATA ACQUISITION FROM THOUSANDS OF MOBILE PHONES, AND A RANGE OF SMART DEVICES AND APPS</a:t>
            </a:r>
          </a:p>
          <a:p>
            <a:pPr algn="l">
              <a:lnSpc>
                <a:spcPct val="140000"/>
              </a:lnSpc>
            </a:pPr>
            <a:r>
              <a:rPr lang="en-GB" sz="1000" b="0" i="0" noProof="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Detego MD</a:t>
            </a:r>
            <a:r>
              <a:rPr lang="en-GB" sz="1000" noProof="0"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r>
              <a:rPr lang="en-GB" sz="1000" b="0" i="0" noProof="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combines GMDSOFT’s leading data extraction and decryption capability with Detego Analyse AI+’s robust analytics, automation, and reporting functionality. Detego MD enables users to forensically secure and analyse data from tens of thousands of phone</a:t>
            </a:r>
            <a:r>
              <a:rPr lang="en-GB"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s </a:t>
            </a:r>
            <a:r>
              <a:rPr lang="en-GB" sz="1000" b="0" i="0" noProof="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(including branded and non-brand mobiles, smartphones, and feature phones), more than 2,000 apps, JTAG boards, SIM cards, drones, and smart, IoT-enabled devices.</a:t>
            </a:r>
            <a:br>
              <a:rPr lang="en-GB" sz="1000" b="0" i="0" noProof="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br>
            <a:endParaRPr lang="en-GB" sz="1000" b="0" i="0" noProof="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endParaRPr>
          </a:p>
          <a:p>
            <a:pPr marL="171450" indent="-171450" fontAlgn="base">
              <a:lnSpc>
                <a:spcPct val="140000"/>
              </a:lnSpc>
              <a:spcBef>
                <a:spcPts val="300"/>
              </a:spcBef>
              <a:spcAft>
                <a:spcPts val="300"/>
              </a:spcAft>
              <a:buFont typeface="Arial" panose="020B0604020202020204" pitchFamily="34" charset="0"/>
              <a:buChar char="•"/>
            </a:pPr>
            <a:r>
              <a:rPr lang="en-GB" sz="1000" b="0" i="0" noProof="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Easily access and acquire data from thousands of mobile devices running Android, Apple iOS, Windows, Blackberry OS, Tizen OS, and more</a:t>
            </a:r>
          </a:p>
          <a:p>
            <a:pPr marL="171450" indent="-171450" fontAlgn="base">
              <a:lnSpc>
                <a:spcPct val="140000"/>
              </a:lnSpc>
              <a:spcBef>
                <a:spcPts val="300"/>
              </a:spcBef>
              <a:spcAft>
                <a:spcPts val="300"/>
              </a:spcAft>
              <a:buFont typeface="Arial" panose="020B0604020202020204" pitchFamily="34" charset="0"/>
              <a:buChar char="•"/>
            </a:pPr>
            <a:r>
              <a:rPr lang="en-GB" sz="1000" b="0" i="0" noProof="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Choose from a range of extraction options including physical and logical extractions, bootloader, Android Debug Bridge (ADB), bypassing, backups, and others</a:t>
            </a:r>
          </a:p>
          <a:p>
            <a:pPr marL="171450" indent="-171450" fontAlgn="base">
              <a:lnSpc>
                <a:spcPct val="140000"/>
              </a:lnSpc>
              <a:spcBef>
                <a:spcPts val="300"/>
              </a:spcBef>
              <a:spcAft>
                <a:spcPts val="300"/>
              </a:spcAft>
              <a:buFont typeface="Arial" panose="020B0604020202020204" pitchFamily="34" charset="0"/>
              <a:buChar char="•"/>
            </a:pPr>
            <a:r>
              <a:rPr lang="en-GB" sz="1000" b="0" i="0" noProof="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Benefit from iOS support, including backup file decryption and keychain extraction</a:t>
            </a:r>
          </a:p>
          <a:p>
            <a:pPr marL="171450" indent="-171450" fontAlgn="base">
              <a:lnSpc>
                <a:spcPct val="140000"/>
              </a:lnSpc>
              <a:spcBef>
                <a:spcPts val="300"/>
              </a:spcBef>
              <a:spcAft>
                <a:spcPts val="300"/>
              </a:spcAft>
              <a:buFont typeface="Arial" panose="020B0604020202020204" pitchFamily="34" charset="0"/>
              <a:buChar char="•"/>
            </a:pPr>
            <a:r>
              <a:rPr lang="en-GB" sz="1000" b="0" i="0" noProof="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Deliver greater privacy and enjoy enhanced compliance by carrying out selective extractions of partitions, files, categories, and apps</a:t>
            </a:r>
          </a:p>
          <a:p>
            <a:pPr marL="171450" indent="-171450" fontAlgn="base">
              <a:lnSpc>
                <a:spcPct val="140000"/>
              </a:lnSpc>
              <a:spcBef>
                <a:spcPts val="300"/>
              </a:spcBef>
              <a:spcAft>
                <a:spcPts val="300"/>
              </a:spcAft>
              <a:buFont typeface="Arial" panose="020B0604020202020204" pitchFamily="34" charset="0"/>
              <a:buChar char="•"/>
            </a:pPr>
            <a:r>
              <a:rPr lang="en-GB" sz="1000" b="0" i="0" noProof="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Extract and analyse data from non-brand devices and burner phones</a:t>
            </a:r>
          </a:p>
          <a:p>
            <a:pPr marL="171450" indent="-171450" fontAlgn="base">
              <a:lnSpc>
                <a:spcPct val="140000"/>
              </a:lnSpc>
              <a:spcBef>
                <a:spcPts val="300"/>
              </a:spcBef>
              <a:spcAft>
                <a:spcPts val="300"/>
              </a:spcAft>
              <a:buFont typeface="Arial" panose="020B0604020202020204" pitchFamily="34" charset="0"/>
              <a:buChar char="•"/>
            </a:pPr>
            <a:r>
              <a:rPr lang="en-GB" sz="1000" b="0" i="0" noProof="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Use MD-READER/MD-BOX to carry out chip-off and JTAG extractions</a:t>
            </a:r>
          </a:p>
          <a:p>
            <a:pPr marL="171450" indent="-171450" fontAlgn="base">
              <a:lnSpc>
                <a:spcPct val="140000"/>
              </a:lnSpc>
              <a:spcBef>
                <a:spcPts val="300"/>
              </a:spcBef>
              <a:spcAft>
                <a:spcPts val="300"/>
              </a:spcAft>
              <a:buFont typeface="Arial" panose="020B0604020202020204" pitchFamily="34" charset="0"/>
              <a:buChar char="•"/>
            </a:pPr>
            <a:r>
              <a:rPr lang="en-GB" sz="1000" b="0" i="0" noProof="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Extract and analyse data from drones, including DJI (Phantom, Mavic), Parrot, and </a:t>
            </a:r>
            <a:r>
              <a:rPr lang="en-GB" sz="1000" b="0" i="0" noProof="0" dirty="0" err="1">
                <a:solidFill>
                  <a:schemeClr val="bg1"/>
                </a:solidFill>
                <a:effectLst/>
                <a:latin typeface="Open Sans" panose="020B0606030504020204" pitchFamily="34" charset="0"/>
                <a:ea typeface="Open Sans" panose="020B0606030504020204" pitchFamily="34" charset="0"/>
                <a:cs typeface="Open Sans" panose="020B0606030504020204" pitchFamily="34" charset="0"/>
              </a:rPr>
              <a:t>PixHawk</a:t>
            </a:r>
            <a:endParaRPr lang="en-GB" sz="1000" b="0" i="0" noProof="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endParaRPr>
          </a:p>
          <a:p>
            <a:pPr marL="171450" indent="-171450" fontAlgn="base">
              <a:lnSpc>
                <a:spcPct val="140000"/>
              </a:lnSpc>
              <a:spcBef>
                <a:spcPts val="300"/>
              </a:spcBef>
              <a:spcAft>
                <a:spcPts val="300"/>
              </a:spcAft>
              <a:buFont typeface="Arial" panose="020B0604020202020204" pitchFamily="34" charset="0"/>
              <a:buChar char="•"/>
            </a:pPr>
            <a:r>
              <a:rPr lang="en-GB" sz="1000" b="0" i="0" noProof="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Forensically secure and review data from 2,000+ social media, navigation, health, lifestyle, banking, and messaging apps (including WhatsApp, Telegram, Facebook Messenger, WeChat, Snapchat, Line, Signal, </a:t>
            </a:r>
            <a:r>
              <a:rPr lang="en-GB" sz="1000" b="0" i="0" noProof="0" dirty="0" err="1">
                <a:solidFill>
                  <a:schemeClr val="bg1"/>
                </a:solidFill>
                <a:effectLst/>
                <a:latin typeface="Open Sans" panose="020B0606030504020204" pitchFamily="34" charset="0"/>
                <a:ea typeface="Open Sans" panose="020B0606030504020204" pitchFamily="34" charset="0"/>
                <a:cs typeface="Open Sans" panose="020B0606030504020204" pitchFamily="34" charset="0"/>
              </a:rPr>
              <a:t>KakaoTalk</a:t>
            </a:r>
            <a:r>
              <a:rPr lang="en-GB" sz="1000" b="0" i="0" noProof="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 and more)</a:t>
            </a:r>
          </a:p>
        </p:txBody>
      </p:sp>
      <p:pic>
        <p:nvPicPr>
          <p:cNvPr id="5" name="Picture 4">
            <a:extLst>
              <a:ext uri="{FF2B5EF4-FFF2-40B4-BE49-F238E27FC236}">
                <a16:creationId xmlns:a16="http://schemas.microsoft.com/office/drawing/2014/main" id="{6D5A491D-887F-26F9-847E-B870C4F97D4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65269" y="2880000"/>
            <a:ext cx="4443185" cy="2362200"/>
          </a:xfrm>
          <a:prstGeom prst="rect">
            <a:avLst/>
          </a:prstGeom>
        </p:spPr>
      </p:pic>
      <p:sp>
        <p:nvSpPr>
          <p:cNvPr id="2" name="TextBox 1">
            <a:extLst>
              <a:ext uri="{FF2B5EF4-FFF2-40B4-BE49-F238E27FC236}">
                <a16:creationId xmlns:a16="http://schemas.microsoft.com/office/drawing/2014/main" id="{75FB7154-C554-1908-A5DD-40186FBF0EFC}"/>
              </a:ext>
            </a:extLst>
          </p:cNvPr>
          <p:cNvSpPr txBox="1"/>
          <p:nvPr/>
        </p:nvSpPr>
        <p:spPr>
          <a:xfrm>
            <a:off x="7853985" y="1724025"/>
            <a:ext cx="4937340" cy="707886"/>
          </a:xfrm>
          <a:prstGeom prst="rect">
            <a:avLst/>
          </a:prstGeom>
          <a:noFill/>
        </p:spPr>
        <p:txBody>
          <a:bodyPr wrap="square">
            <a:spAutoFit/>
          </a:bodyPr>
          <a:lstStyle/>
          <a:p>
            <a:pPr algn="ctr"/>
            <a:r>
              <a:rPr lang="en-GB" sz="2000" noProof="0" dirty="0">
                <a:solidFill>
                  <a:srgbClr val="43A4DD"/>
                </a:solidFill>
                <a:latin typeface="Open Sans" panose="020B0606030504020204" pitchFamily="34" charset="0"/>
              </a:rPr>
              <a:t>SWIFT DATA EXTRACTION FROM MOBILE PHONES, SMART DEVICES, AND MORE</a:t>
            </a:r>
            <a:endParaRPr lang="en-GB" sz="2000" noProof="0" dirty="0">
              <a:solidFill>
                <a:srgbClr val="43A4DD"/>
              </a:solidFill>
            </a:endParaRPr>
          </a:p>
        </p:txBody>
      </p:sp>
    </p:spTree>
    <p:extLst>
      <p:ext uri="{BB962C8B-B14F-4D97-AF65-F5344CB8AC3E}">
        <p14:creationId xmlns:p14="http://schemas.microsoft.com/office/powerpoint/2010/main" val="2143239449"/>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BDF2199-CD52-F7FE-CB40-AF1522CE61E5}"/>
              </a:ext>
            </a:extLst>
          </p:cNvPr>
          <p:cNvPicPr>
            <a:picLocks noChangeAspect="1"/>
          </p:cNvPicPr>
          <p:nvPr/>
        </p:nvPicPr>
        <p:blipFill>
          <a:blip r:embed="rId3" cstate="print">
            <a:extLst>
              <a:ext uri="{28A0092B-C50C-407E-A947-70E740481C1C}">
                <a14:useLocalDpi xmlns:a14="http://schemas.microsoft.com/office/drawing/2010/main" val="0"/>
              </a:ext>
            </a:extLst>
          </a:blip>
          <a:srcRect l="15038" r="16014"/>
          <a:stretch/>
        </p:blipFill>
        <p:spPr>
          <a:xfrm>
            <a:off x="83612" y="359928"/>
            <a:ext cx="4886057" cy="1202191"/>
          </a:xfrm>
          <a:prstGeom prst="rect">
            <a:avLst/>
          </a:prstGeom>
        </p:spPr>
      </p:pic>
      <p:pic>
        <p:nvPicPr>
          <p:cNvPr id="7" name="Picture 6">
            <a:extLst>
              <a:ext uri="{FF2B5EF4-FFF2-40B4-BE49-F238E27FC236}">
                <a16:creationId xmlns:a16="http://schemas.microsoft.com/office/drawing/2014/main" id="{B48EB308-5979-F756-9BB0-B1E0AF2DB45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12870" y="2771774"/>
            <a:ext cx="4648200" cy="2324101"/>
          </a:xfrm>
          <a:prstGeom prst="rect">
            <a:avLst/>
          </a:prstGeom>
        </p:spPr>
      </p:pic>
      <p:sp>
        <p:nvSpPr>
          <p:cNvPr id="22" name="object 13">
            <a:extLst>
              <a:ext uri="{FF2B5EF4-FFF2-40B4-BE49-F238E27FC236}">
                <a16:creationId xmlns:a16="http://schemas.microsoft.com/office/drawing/2014/main" id="{97311A3F-6766-D84D-B0ED-A9F14FB61044}"/>
              </a:ext>
            </a:extLst>
          </p:cNvPr>
          <p:cNvSpPr txBox="1"/>
          <p:nvPr/>
        </p:nvSpPr>
        <p:spPr>
          <a:xfrm>
            <a:off x="882000" y="1800000"/>
            <a:ext cx="5797550" cy="4801826"/>
          </a:xfrm>
          <a:prstGeom prst="rect">
            <a:avLst/>
          </a:prstGeom>
        </p:spPr>
        <p:txBody>
          <a:bodyPr vert="horz" wrap="square" lIns="0" tIns="27939" rIns="0" bIns="0" rtlCol="0">
            <a:spAutoFit/>
          </a:bodyPr>
          <a:lstStyle/>
          <a:p>
            <a:pPr>
              <a:lnSpc>
                <a:spcPct val="107000"/>
              </a:lnSpc>
              <a:spcAft>
                <a:spcPts val="800"/>
              </a:spcAft>
            </a:pPr>
            <a:r>
              <a:rPr lang="en-GB" sz="1500" spc="-5" noProof="0" dirty="0">
                <a:solidFill>
                  <a:srgbClr val="27AAE1"/>
                </a:solidFill>
                <a:latin typeface="Open Sans" panose="020B0606030504020204" pitchFamily="34" charset="0"/>
                <a:ea typeface="Open Sans" panose="020B0606030504020204" pitchFamily="34" charset="0"/>
                <a:cs typeface="Open Sans" panose="020B0606030504020204" pitchFamily="34" charset="0"/>
              </a:rPr>
              <a:t>RAPID MOBILE FORENSICS, ANYWHERE</a:t>
            </a:r>
          </a:p>
          <a:p>
            <a:pPr algn="l">
              <a:lnSpc>
                <a:spcPct val="140000"/>
              </a:lnSpc>
            </a:pPr>
            <a:r>
              <a:rPr lang="en-GB" sz="1000" b="0" i="0" noProof="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Level up your on-scene investigations with MD-LIVE. This highly portable solution enables users to swiftly access critical data from smartphones and perform logical extractions in any setting.</a:t>
            </a:r>
          </a:p>
          <a:p>
            <a:pPr fontAlgn="base">
              <a:lnSpc>
                <a:spcPct val="140000"/>
              </a:lnSpc>
              <a:spcBef>
                <a:spcPts val="1000"/>
              </a:spcBef>
            </a:pPr>
            <a:r>
              <a:rPr lang="en-GB" sz="1000" b="0" i="0" noProof="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MD-LIVE will enable you to retrieve recently deleted messages and remotely control device screens. Use it to capture real-time evidence from phones and tablets and keep investigations moving.</a:t>
            </a:r>
            <a:br>
              <a:rPr lang="en-GB" sz="1000" b="0" i="0" noProof="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br>
            <a:endParaRPr lang="en-GB" sz="1000" b="0" i="0" noProof="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endParaRPr>
          </a:p>
          <a:p>
            <a:pPr marL="171450" indent="-171450" fontAlgn="base">
              <a:lnSpc>
                <a:spcPct val="140000"/>
              </a:lnSpc>
              <a:spcBef>
                <a:spcPts val="300"/>
              </a:spcBef>
              <a:spcAft>
                <a:spcPts val="300"/>
              </a:spcAft>
              <a:buFont typeface="Arial" panose="020B0604020202020204" pitchFamily="34" charset="0"/>
              <a:buChar char="•"/>
            </a:pPr>
            <a:r>
              <a:rPr lang="en-GB" sz="1000" b="0" i="0" noProof="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Carry out logical extractions and access information critical to investigations on any smartphone</a:t>
            </a:r>
          </a:p>
          <a:p>
            <a:pPr marL="171450" indent="-171450" fontAlgn="base">
              <a:lnSpc>
                <a:spcPct val="140000"/>
              </a:lnSpc>
              <a:spcBef>
                <a:spcPts val="300"/>
              </a:spcBef>
              <a:spcAft>
                <a:spcPts val="300"/>
              </a:spcAft>
              <a:buFont typeface="Arial" panose="020B0604020202020204" pitchFamily="34" charset="0"/>
              <a:buChar char="•"/>
            </a:pPr>
            <a:r>
              <a:rPr lang="en-GB" sz="1000" b="0" i="0" noProof="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Focus only on the data that matters by conducting selective extractions</a:t>
            </a:r>
          </a:p>
          <a:p>
            <a:pPr marL="171450" indent="-171450" fontAlgn="base">
              <a:lnSpc>
                <a:spcPct val="140000"/>
              </a:lnSpc>
              <a:spcBef>
                <a:spcPts val="300"/>
              </a:spcBef>
              <a:spcAft>
                <a:spcPts val="300"/>
              </a:spcAft>
              <a:buFont typeface="Arial" panose="020B0604020202020204" pitchFamily="34" charset="0"/>
              <a:buChar char="•"/>
            </a:pPr>
            <a:r>
              <a:rPr lang="en-GB" sz="1000" b="0" i="0" noProof="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Gain external control of devices with screen mirroring to gather data from devices with broken/non-functional displays</a:t>
            </a:r>
          </a:p>
          <a:p>
            <a:pPr marL="171450" indent="-171450" fontAlgn="base">
              <a:lnSpc>
                <a:spcPct val="140000"/>
              </a:lnSpc>
              <a:spcBef>
                <a:spcPts val="300"/>
              </a:spcBef>
              <a:spcAft>
                <a:spcPts val="300"/>
              </a:spcAft>
              <a:buFont typeface="Arial" panose="020B0604020202020204" pitchFamily="34" charset="0"/>
              <a:buChar char="•"/>
            </a:pPr>
            <a:r>
              <a:rPr lang="en-GB" sz="1000" b="0" i="0" noProof="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Analyse cases faster by viewing data as it would appear on the device</a:t>
            </a:r>
          </a:p>
          <a:p>
            <a:pPr marL="171450" indent="-171450" fontAlgn="base">
              <a:lnSpc>
                <a:spcPct val="140000"/>
              </a:lnSpc>
              <a:spcBef>
                <a:spcPts val="300"/>
              </a:spcBef>
              <a:spcAft>
                <a:spcPts val="300"/>
              </a:spcAft>
              <a:buFont typeface="Arial" panose="020B0604020202020204" pitchFamily="34" charset="0"/>
              <a:buChar char="•"/>
            </a:pPr>
            <a:r>
              <a:rPr lang="en-GB" sz="1000" b="0" i="0" noProof="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Tap into the inbuilt </a:t>
            </a:r>
            <a:r>
              <a:rPr lang="en-GB" sz="1000" b="0" i="0" noProof="0" dirty="0" err="1">
                <a:solidFill>
                  <a:schemeClr val="bg1"/>
                </a:solidFill>
                <a:effectLst/>
                <a:latin typeface="Open Sans" panose="020B0606030504020204" pitchFamily="34" charset="0"/>
                <a:ea typeface="Open Sans" panose="020B0606030504020204" pitchFamily="34" charset="0"/>
                <a:cs typeface="Open Sans" panose="020B0606030504020204" pitchFamily="34" charset="0"/>
              </a:rPr>
              <a:t>Omniviewer</a:t>
            </a:r>
            <a:r>
              <a:rPr lang="en-GB" sz="1000" b="0" i="0" noProof="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 to preview photos, videos, documents, and other exhibit data</a:t>
            </a:r>
          </a:p>
          <a:p>
            <a:pPr marL="171450" indent="-171450" fontAlgn="base">
              <a:lnSpc>
                <a:spcPct val="140000"/>
              </a:lnSpc>
              <a:spcBef>
                <a:spcPts val="300"/>
              </a:spcBef>
              <a:spcAft>
                <a:spcPts val="300"/>
              </a:spcAft>
              <a:buFont typeface="Arial" panose="020B0604020202020204" pitchFamily="34" charset="0"/>
              <a:buChar char="•"/>
            </a:pPr>
            <a:r>
              <a:rPr lang="en-GB" sz="1000" b="0" i="0" noProof="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Utilise the Chat Scanner feature to find and analyse specific text in messenger app chats</a:t>
            </a:r>
          </a:p>
          <a:p>
            <a:pPr marL="171450" indent="-171450" fontAlgn="base">
              <a:lnSpc>
                <a:spcPct val="140000"/>
              </a:lnSpc>
              <a:spcBef>
                <a:spcPts val="300"/>
              </a:spcBef>
              <a:spcAft>
                <a:spcPts val="300"/>
              </a:spcAft>
              <a:buFont typeface="Arial" panose="020B0604020202020204" pitchFamily="34" charset="0"/>
              <a:buChar char="•"/>
            </a:pPr>
            <a:r>
              <a:rPr lang="en-GB" sz="1000" b="0" i="0" noProof="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Run Optical Character Recognition (OCR) analysis to pinpoint vital data from screen recordings</a:t>
            </a:r>
          </a:p>
          <a:p>
            <a:pPr marL="171450" indent="-171450" fontAlgn="base">
              <a:lnSpc>
                <a:spcPct val="140000"/>
              </a:lnSpc>
              <a:spcBef>
                <a:spcPts val="300"/>
              </a:spcBef>
              <a:spcAft>
                <a:spcPts val="300"/>
              </a:spcAft>
              <a:buFont typeface="Arial" panose="020B0604020202020204" pitchFamily="34" charset="0"/>
              <a:buChar char="•"/>
            </a:pPr>
            <a:r>
              <a:rPr lang="en-GB" sz="1000" b="0" i="0" noProof="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Use advanced automation capabilities to speed up investigations</a:t>
            </a:r>
          </a:p>
          <a:p>
            <a:pPr marL="171450" indent="-171450" fontAlgn="base">
              <a:lnSpc>
                <a:spcPct val="140000"/>
              </a:lnSpc>
              <a:spcBef>
                <a:spcPts val="300"/>
              </a:spcBef>
              <a:spcAft>
                <a:spcPts val="300"/>
              </a:spcAft>
              <a:buFont typeface="Arial" panose="020B0604020202020204" pitchFamily="34" charset="0"/>
              <a:buChar char="•"/>
            </a:pPr>
            <a:r>
              <a:rPr lang="en-GB" sz="1000" b="0" i="0" noProof="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Generate reports in multiple file formats to provide specialist witness documents</a:t>
            </a:r>
          </a:p>
        </p:txBody>
      </p:sp>
      <p:sp>
        <p:nvSpPr>
          <p:cNvPr id="6" name="TextBox 5">
            <a:extLst>
              <a:ext uri="{FF2B5EF4-FFF2-40B4-BE49-F238E27FC236}">
                <a16:creationId xmlns:a16="http://schemas.microsoft.com/office/drawing/2014/main" id="{92972EAA-D204-0807-CB07-B12A1C8869F5}"/>
              </a:ext>
            </a:extLst>
          </p:cNvPr>
          <p:cNvSpPr txBox="1"/>
          <p:nvPr/>
        </p:nvSpPr>
        <p:spPr>
          <a:xfrm>
            <a:off x="7853985" y="1724025"/>
            <a:ext cx="4937340" cy="1015663"/>
          </a:xfrm>
          <a:prstGeom prst="rect">
            <a:avLst/>
          </a:prstGeom>
          <a:noFill/>
        </p:spPr>
        <p:txBody>
          <a:bodyPr wrap="square">
            <a:spAutoFit/>
          </a:bodyPr>
          <a:lstStyle/>
          <a:p>
            <a:pPr algn="ctr"/>
            <a:r>
              <a:rPr lang="en-GB" sz="2000" noProof="0" dirty="0">
                <a:solidFill>
                  <a:srgbClr val="43A4DD"/>
                </a:solidFill>
                <a:latin typeface="Open Sans" panose="020B0606030504020204" pitchFamily="34" charset="0"/>
                <a:ea typeface="Open Sans" panose="020B0606030504020204" pitchFamily="34" charset="0"/>
                <a:cs typeface="Open Sans" panose="020B0606030504020204" pitchFamily="34" charset="0"/>
              </a:rPr>
              <a:t>CUTTING-EDGE MOBILE TRIAGE FOR THE QUICK ANALYSIS OF EVIDENCE</a:t>
            </a:r>
          </a:p>
          <a:p>
            <a:pPr algn="ctr"/>
            <a:endParaRPr lang="en-GB" sz="2000" noProof="0" dirty="0">
              <a:solidFill>
                <a:srgbClr val="43A4DD"/>
              </a:solidFill>
            </a:endParaRPr>
          </a:p>
        </p:txBody>
      </p:sp>
    </p:spTree>
    <p:extLst>
      <p:ext uri="{BB962C8B-B14F-4D97-AF65-F5344CB8AC3E}">
        <p14:creationId xmlns:p14="http://schemas.microsoft.com/office/powerpoint/2010/main" val="190009121"/>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D1F9927-7E25-302A-08D1-857EA673D660}"/>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65158540-7EBE-BAAD-BB20-7D0380D097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17669" y="2807343"/>
            <a:ext cx="4361722" cy="2326647"/>
          </a:xfrm>
          <a:prstGeom prst="rect">
            <a:avLst/>
          </a:prstGeom>
        </p:spPr>
      </p:pic>
      <p:pic>
        <p:nvPicPr>
          <p:cNvPr id="3" name="Picture 2">
            <a:extLst>
              <a:ext uri="{FF2B5EF4-FFF2-40B4-BE49-F238E27FC236}">
                <a16:creationId xmlns:a16="http://schemas.microsoft.com/office/drawing/2014/main" id="{9C6244A3-0CD3-FE82-9FB0-0A7DC356F75F}"/>
              </a:ext>
            </a:extLst>
          </p:cNvPr>
          <p:cNvPicPr>
            <a:picLocks noChangeAspect="1"/>
          </p:cNvPicPr>
          <p:nvPr/>
        </p:nvPicPr>
        <p:blipFill>
          <a:blip r:embed="rId4" cstate="print">
            <a:extLst>
              <a:ext uri="{28A0092B-C50C-407E-A947-70E740481C1C}">
                <a14:useLocalDpi xmlns:a14="http://schemas.microsoft.com/office/drawing/2010/main" val="0"/>
              </a:ext>
            </a:extLst>
          </a:blip>
          <a:srcRect l="16326" r="15306"/>
          <a:stretch/>
        </p:blipFill>
        <p:spPr>
          <a:xfrm>
            <a:off x="169069" y="290229"/>
            <a:ext cx="5105400" cy="1266825"/>
          </a:xfrm>
          <a:prstGeom prst="rect">
            <a:avLst/>
          </a:prstGeom>
        </p:spPr>
      </p:pic>
      <p:sp>
        <p:nvSpPr>
          <p:cNvPr id="22" name="object 13">
            <a:extLst>
              <a:ext uri="{FF2B5EF4-FFF2-40B4-BE49-F238E27FC236}">
                <a16:creationId xmlns:a16="http://schemas.microsoft.com/office/drawing/2014/main" id="{C2C776C2-C312-4CA5-9E82-8A2A501263CD}"/>
              </a:ext>
            </a:extLst>
          </p:cNvPr>
          <p:cNvSpPr txBox="1"/>
          <p:nvPr/>
        </p:nvSpPr>
        <p:spPr>
          <a:xfrm>
            <a:off x="882000" y="1800000"/>
            <a:ext cx="5797550" cy="5432768"/>
          </a:xfrm>
          <a:prstGeom prst="rect">
            <a:avLst/>
          </a:prstGeom>
        </p:spPr>
        <p:txBody>
          <a:bodyPr vert="horz" wrap="square" lIns="0" tIns="27939" rIns="0" bIns="0" rtlCol="0">
            <a:spAutoFit/>
          </a:bodyPr>
          <a:lstStyle/>
          <a:p>
            <a:pPr>
              <a:lnSpc>
                <a:spcPct val="107000"/>
              </a:lnSpc>
              <a:spcAft>
                <a:spcPts val="800"/>
              </a:spcAft>
            </a:pPr>
            <a:r>
              <a:rPr lang="en-GB" sz="1500" b="0" i="0" u="none" strike="noStrike" noProof="0" dirty="0">
                <a:solidFill>
                  <a:srgbClr val="43A4DD"/>
                </a:solidFill>
                <a:effectLst/>
                <a:latin typeface="Open Sans" panose="020B0606030504020204" pitchFamily="34" charset="0"/>
              </a:rPr>
              <a:t>ACCESS THE CLOUD FOR RAPID, SECURE FORENSICS </a:t>
            </a:r>
          </a:p>
          <a:p>
            <a:pPr>
              <a:lnSpc>
                <a:spcPts val="1050"/>
              </a:lnSpc>
            </a:pPr>
            <a:r>
              <a:rPr lang="en-GB" sz="1000" b="0" i="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Enhance your investigative capabilities with MD-CLOUD, an intuitive solution designed to support a wide range of cloud services.</a:t>
            </a:r>
          </a:p>
          <a:p>
            <a:pPr>
              <a:lnSpc>
                <a:spcPts val="1050"/>
              </a:lnSpc>
            </a:pPr>
            <a:endParaRPr lang="en-GB" sz="100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endParaRPr>
          </a:p>
          <a:p>
            <a:pPr>
              <a:lnSpc>
                <a:spcPts val="1050"/>
              </a:lnSpc>
            </a:pPr>
            <a:r>
              <a:rPr lang="en-GB" sz="1000" b="0" i="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MD-CLOUD enables investigators to securely access cloud accounts, IoT device data, and web-based evidence, all while preserving the integrity of critical information. With its user-friendly interface and advanced features, MD-CLOUD streamlines investigations for faster and more efficient results.</a:t>
            </a:r>
          </a:p>
          <a:p>
            <a:pPr>
              <a:lnSpc>
                <a:spcPts val="1050"/>
              </a:lnSpc>
            </a:pPr>
            <a:endParaRPr lang="en-GB" sz="100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endParaRPr>
          </a:p>
          <a:p>
            <a:pPr marL="171450" indent="-171450">
              <a:lnSpc>
                <a:spcPct val="150000"/>
              </a:lnSpc>
              <a:buFont typeface="Arial" panose="020B0604020202020204" pitchFamily="34" charset="0"/>
              <a:buChar char="•"/>
            </a:pPr>
            <a:r>
              <a:rPr lang="en-GB" sz="1000" b="0" i="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Access data from popular cloud services, including Google, iCloud, OneDrive, Baidu, and more</a:t>
            </a:r>
            <a:endParaRPr lang="en-GB"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171450" indent="-171450">
              <a:lnSpc>
                <a:spcPct val="150000"/>
              </a:lnSpc>
              <a:buFont typeface="Arial" panose="020B0604020202020204" pitchFamily="34" charset="0"/>
              <a:buChar char="•"/>
            </a:pPr>
            <a:r>
              <a:rPr lang="en-GB" sz="1000" b="0" i="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Gain specialised support for extractions from popular Asian platforms such as Baidu Cloud (China) and Naver Cloud (Korea)</a:t>
            </a:r>
            <a:endParaRPr lang="en-GB"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171450" indent="-171450">
              <a:lnSpc>
                <a:spcPct val="150000"/>
              </a:lnSpc>
              <a:buFont typeface="Arial" panose="020B0604020202020204" pitchFamily="34" charset="0"/>
              <a:buChar char="•"/>
            </a:pPr>
            <a:r>
              <a:rPr lang="en-GB" sz="1000" b="0" i="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Swiftly access data from cloud-based email services, including Google, POP3, and IMAP</a:t>
            </a:r>
            <a:endParaRPr lang="en-GB"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171450" indent="-171450">
              <a:lnSpc>
                <a:spcPct val="150000"/>
              </a:lnSpc>
              <a:buFont typeface="Arial" panose="020B0604020202020204" pitchFamily="34" charset="0"/>
              <a:buChar char="•"/>
            </a:pPr>
            <a:r>
              <a:rPr lang="en-GB" sz="1000" b="0" i="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Easily gather critical data from popular platforms like Facebook, X (Twitter), Tumblr, and the Telegram messaging app</a:t>
            </a:r>
            <a:endParaRPr lang="en-GB"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171450" indent="-171450">
              <a:lnSpc>
                <a:spcPct val="150000"/>
              </a:lnSpc>
              <a:buFont typeface="Arial" panose="020B0604020202020204" pitchFamily="34" charset="0"/>
              <a:buChar char="•"/>
            </a:pPr>
            <a:r>
              <a:rPr lang="en-GB" sz="1000" b="0" i="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Retrieve IoT device data from AI speakers and smart home equipment using public or private API authentication</a:t>
            </a:r>
            <a:endParaRPr lang="en-GB"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171450" indent="-171450">
              <a:lnSpc>
                <a:spcPct val="150000"/>
              </a:lnSpc>
              <a:buFont typeface="Arial" panose="020B0604020202020204" pitchFamily="34" charset="0"/>
              <a:buChar char="•"/>
            </a:pPr>
            <a:r>
              <a:rPr lang="en-GB" sz="1000" b="0" i="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Overcome security barriers with support for IDs/passwords, CAPTCHA, two-step security, and credential-based authentication</a:t>
            </a:r>
            <a:endParaRPr lang="en-GB"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171450" indent="-171450">
              <a:lnSpc>
                <a:spcPct val="150000"/>
              </a:lnSpc>
              <a:buFont typeface="Arial" panose="020B0604020202020204" pitchFamily="34" charset="0"/>
              <a:buChar char="•"/>
            </a:pPr>
            <a:r>
              <a:rPr lang="en-GB" sz="1000" b="0" i="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Perform web captures when APIs are unavailable to ensure comprehensive evidence collection</a:t>
            </a:r>
            <a:endParaRPr lang="en-GB"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171450" indent="-171450">
              <a:lnSpc>
                <a:spcPct val="150000"/>
              </a:lnSpc>
              <a:buFont typeface="Arial" panose="020B0604020202020204" pitchFamily="34" charset="0"/>
              <a:buChar char="•"/>
            </a:pPr>
            <a:r>
              <a:rPr lang="en-GB" sz="1000" b="0" i="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Monitor acquisitions </a:t>
            </a:r>
            <a:r>
              <a:rPr lang="en-GB" sz="1000" b="0" i="0">
                <a:solidFill>
                  <a:schemeClr val="bg1"/>
                </a:solidFill>
                <a:effectLst/>
                <a:latin typeface="Open Sans" panose="020B0606030504020204" pitchFamily="34" charset="0"/>
                <a:ea typeface="Open Sans" panose="020B0606030504020204" pitchFamily="34" charset="0"/>
                <a:cs typeface="Open Sans" panose="020B0606030504020204" pitchFamily="34" charset="0"/>
              </a:rPr>
              <a:t>in real-time </a:t>
            </a:r>
            <a:endParaRPr lang="en-GB"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171450" indent="-171450">
              <a:lnSpc>
                <a:spcPct val="150000"/>
              </a:lnSpc>
              <a:buFont typeface="Arial" panose="020B0604020202020204" pitchFamily="34" charset="0"/>
              <a:buChar char="•"/>
            </a:pPr>
            <a:r>
              <a:rPr lang="en-GB" sz="1000" b="0" i="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Streamline investigations with pre-categorised ‘Tag’ searches for faster data access</a:t>
            </a:r>
            <a:endParaRPr lang="en-GB"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171450" indent="-171450">
              <a:lnSpc>
                <a:spcPct val="150000"/>
              </a:lnSpc>
              <a:buFont typeface="Arial" panose="020B0604020202020204" pitchFamily="34" charset="0"/>
              <a:buChar char="•"/>
            </a:pPr>
            <a:r>
              <a:rPr lang="en-GB" sz="1000" b="0" i="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Preview images, videos, documents, and emails with built-in viewers</a:t>
            </a:r>
            <a:endParaRPr lang="en-GB"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171450" indent="-171450">
              <a:lnSpc>
                <a:spcPct val="150000"/>
              </a:lnSpc>
              <a:buFont typeface="Arial" panose="020B0604020202020204" pitchFamily="34" charset="0"/>
              <a:buChar char="•"/>
            </a:pPr>
            <a:r>
              <a:rPr lang="en-GB" sz="1000" b="0" i="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Ensure evidence integrity using robust hashing algorithms like MD5 and SHA256</a:t>
            </a:r>
            <a:endParaRPr lang="en-GB"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171450" indent="-171450">
              <a:lnSpc>
                <a:spcPct val="150000"/>
              </a:lnSpc>
              <a:buFont typeface="Arial" panose="020B0604020202020204" pitchFamily="34" charset="0"/>
              <a:buChar char="•"/>
            </a:pPr>
            <a:r>
              <a:rPr lang="en-GB" sz="1000" b="0" i="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Generate detailed reports in multiple formats, including PDF and Excel</a:t>
            </a:r>
            <a:endParaRPr lang="en-GB"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171450" indent="-171450" fontAlgn="base">
              <a:lnSpc>
                <a:spcPct val="140000"/>
              </a:lnSpc>
              <a:spcBef>
                <a:spcPts val="300"/>
              </a:spcBef>
              <a:spcAft>
                <a:spcPts val="300"/>
              </a:spcAft>
              <a:buFont typeface="Arial" panose="020B0604020202020204" pitchFamily="34" charset="0"/>
              <a:buChar char="•"/>
            </a:pPr>
            <a:endParaRPr lang="en-GB" sz="1000" b="0" i="0" noProof="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endParaRPr>
          </a:p>
        </p:txBody>
      </p:sp>
      <p:sp>
        <p:nvSpPr>
          <p:cNvPr id="6" name="TextBox 5">
            <a:extLst>
              <a:ext uri="{FF2B5EF4-FFF2-40B4-BE49-F238E27FC236}">
                <a16:creationId xmlns:a16="http://schemas.microsoft.com/office/drawing/2014/main" id="{7D89A25D-8A17-2C4F-14FC-405724B506BD}"/>
              </a:ext>
            </a:extLst>
          </p:cNvPr>
          <p:cNvSpPr txBox="1"/>
          <p:nvPr/>
        </p:nvSpPr>
        <p:spPr>
          <a:xfrm>
            <a:off x="7560469" y="1782530"/>
            <a:ext cx="4937340" cy="646331"/>
          </a:xfrm>
          <a:prstGeom prst="rect">
            <a:avLst/>
          </a:prstGeom>
          <a:noFill/>
        </p:spPr>
        <p:txBody>
          <a:bodyPr wrap="square">
            <a:spAutoFit/>
          </a:bodyPr>
          <a:lstStyle/>
          <a:p>
            <a:pPr algn="ctr"/>
            <a:r>
              <a:rPr lang="en-GB" sz="1800" b="0" i="0" u="none" strike="noStrike" noProof="0" dirty="0">
                <a:solidFill>
                  <a:srgbClr val="43A4DD"/>
                </a:solidFill>
                <a:effectLst/>
                <a:latin typeface="Open Sans" panose="020B0606030504020204" pitchFamily="34" charset="0"/>
              </a:rPr>
              <a:t>SECURE DATA EXTRACTION FROM CLOUD SERVICES, IOT DEVICES, AND THE WEB</a:t>
            </a:r>
            <a:endParaRPr lang="en-GB" sz="2000" noProof="0" dirty="0">
              <a:solidFill>
                <a:srgbClr val="43A4DD"/>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918923757"/>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D798C8F8-6486-7010-C7A7-BEEE5652BC19}"/>
              </a:ext>
            </a:extLst>
          </p:cNvPr>
          <p:cNvPicPr>
            <a:picLocks noChangeAspect="1"/>
          </p:cNvPicPr>
          <p:nvPr/>
        </p:nvPicPr>
        <p:blipFill>
          <a:blip r:embed="rId3">
            <a:extLst>
              <a:ext uri="{28A0092B-C50C-407E-A947-70E740481C1C}">
                <a14:useLocalDpi xmlns:a14="http://schemas.microsoft.com/office/drawing/2010/main" val="0"/>
              </a:ext>
            </a:extLst>
          </a:blip>
          <a:srcRect t="15881"/>
          <a:stretch/>
        </p:blipFill>
        <p:spPr>
          <a:xfrm>
            <a:off x="7941469" y="2790825"/>
            <a:ext cx="4267200" cy="2826537"/>
          </a:xfrm>
          <a:prstGeom prst="rect">
            <a:avLst/>
          </a:prstGeom>
        </p:spPr>
      </p:pic>
      <p:sp>
        <p:nvSpPr>
          <p:cNvPr id="27" name="object 18">
            <a:extLst>
              <a:ext uri="{FF2B5EF4-FFF2-40B4-BE49-F238E27FC236}">
                <a16:creationId xmlns:a16="http://schemas.microsoft.com/office/drawing/2014/main" id="{6696B1BE-5B6F-467E-8E30-02930032D67E}"/>
              </a:ext>
            </a:extLst>
          </p:cNvPr>
          <p:cNvSpPr txBox="1"/>
          <p:nvPr/>
        </p:nvSpPr>
        <p:spPr>
          <a:xfrm>
            <a:off x="882000" y="1800000"/>
            <a:ext cx="5417345" cy="4571999"/>
          </a:xfrm>
          <a:prstGeom prst="rect">
            <a:avLst/>
          </a:prstGeom>
        </p:spPr>
        <p:txBody>
          <a:bodyPr vert="horz" wrap="square" lIns="0" tIns="0" rIns="0" bIns="0" rtlCol="0" anchor="t">
            <a:noAutofit/>
          </a:bodyPr>
          <a:lstStyle/>
          <a:p>
            <a:pPr marR="5080">
              <a:lnSpc>
                <a:spcPct val="107000"/>
              </a:lnSpc>
              <a:spcBef>
                <a:spcPts val="1000"/>
              </a:spcBef>
              <a:spcAft>
                <a:spcPts val="800"/>
              </a:spcAft>
            </a:pPr>
            <a:r>
              <a:rPr lang="en-GB" sz="1500" spc="-5" noProof="0" dirty="0">
                <a:solidFill>
                  <a:srgbClr val="27AAE1"/>
                </a:solidFill>
                <a:latin typeface="Open Sans" panose="020B0606030504020204" pitchFamily="34" charset="0"/>
                <a:ea typeface="Open Sans" panose="020B0606030504020204" pitchFamily="34" charset="0"/>
                <a:cs typeface="Open Sans" panose="020B0606030504020204" pitchFamily="34" charset="0"/>
              </a:rPr>
              <a:t>FAST DATA EXTRACTION OVER THE NETWORK</a:t>
            </a:r>
            <a:endParaRPr lang="en-GB" sz="1100" noProof="0" dirty="0">
              <a:solidFill>
                <a:schemeClr val="bg1"/>
              </a:solidFill>
              <a:latin typeface="+mj-lt"/>
              <a:cs typeface="Roboto-Light"/>
            </a:endParaRPr>
          </a:p>
          <a:p>
            <a:pPr algn="l">
              <a:lnSpc>
                <a:spcPct val="140000"/>
              </a:lnSpc>
            </a:pPr>
            <a:r>
              <a:rPr lang="en-GB" sz="1000" noProof="0" dirty="0">
                <a:solidFill>
                  <a:schemeClr val="bg1"/>
                </a:solidFill>
                <a:latin typeface="Open Sans" panose="020B0606030504020204" pitchFamily="34" charset="0"/>
                <a:ea typeface="Open Sans" panose="020B0606030504020204" pitchFamily="34" charset="0"/>
                <a:cs typeface="Open Sans" panose="020B0606030504020204" pitchFamily="34" charset="0"/>
              </a:rPr>
              <a:t>Explore Remote Acquisition, a lightweight solution that leverages our rapid imaging technology to enable fast and secure data extractions over networked environments.</a:t>
            </a:r>
          </a:p>
          <a:p>
            <a:pPr algn="l">
              <a:lnSpc>
                <a:spcPct val="140000"/>
              </a:lnSpc>
            </a:pPr>
            <a:endParaRPr lang="en-GB" sz="1000" noProof="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algn="l">
              <a:lnSpc>
                <a:spcPct val="140000"/>
              </a:lnSpc>
            </a:pPr>
            <a:r>
              <a:rPr lang="en-GB" sz="1000" noProof="0" dirty="0">
                <a:solidFill>
                  <a:schemeClr val="bg1"/>
                </a:solidFill>
                <a:latin typeface="Open Sans" panose="020B0606030504020204" pitchFamily="34" charset="0"/>
                <a:ea typeface="Open Sans" panose="020B0606030504020204" pitchFamily="34" charset="0"/>
                <a:cs typeface="Open Sans" panose="020B0606030504020204" pitchFamily="34" charset="0"/>
              </a:rPr>
              <a:t>Easily capture crucial system details, RAM contents, user credentials, browser history, cryptocurrency data, and complete physical images from endpoints – all while enjoying the flexibility of resuming extractions from cut-off points in the event of network failures or drops.</a:t>
            </a:r>
          </a:p>
          <a:p>
            <a:pPr algn="l">
              <a:lnSpc>
                <a:spcPct val="140000"/>
              </a:lnSpc>
            </a:pPr>
            <a:endParaRPr lang="en-GB" sz="1000" noProof="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171450" indent="-171450" algn="l">
              <a:lnSpc>
                <a:spcPct val="140000"/>
              </a:lnSpc>
              <a:buFont typeface="Arial"/>
              <a:buChar char="•"/>
            </a:pPr>
            <a:r>
              <a:rPr lang="en-GB" sz="1000" noProof="0" dirty="0">
                <a:solidFill>
                  <a:schemeClr val="bg1"/>
                </a:solidFill>
                <a:latin typeface="Open Sans" panose="020B0606030504020204" pitchFamily="34" charset="0"/>
                <a:ea typeface="Open Sans" panose="020B0606030504020204" pitchFamily="34" charset="0"/>
                <a:cs typeface="Open Sans" panose="020B0606030504020204" pitchFamily="34" charset="0"/>
              </a:rPr>
              <a:t>Gather data through network agents that can be deployed manually or remotely via Windows Remote Management</a:t>
            </a:r>
          </a:p>
          <a:p>
            <a:pPr marL="171450" indent="-171450" fontAlgn="base">
              <a:lnSpc>
                <a:spcPct val="140000"/>
              </a:lnSpc>
              <a:spcBef>
                <a:spcPts val="300"/>
              </a:spcBef>
              <a:spcAft>
                <a:spcPts val="300"/>
              </a:spcAft>
              <a:buFont typeface="Arial" panose="020B0604020202020204" pitchFamily="34" charset="0"/>
              <a:buChar char="•"/>
            </a:pPr>
            <a:r>
              <a:rPr lang="en-GB" sz="1000" noProof="0" dirty="0">
                <a:solidFill>
                  <a:schemeClr val="bg1"/>
                </a:solidFill>
                <a:latin typeface="Open Sans" panose="020B0606030504020204" pitchFamily="34" charset="0"/>
                <a:ea typeface="Open Sans" panose="020B0606030504020204" pitchFamily="34" charset="0"/>
                <a:cs typeface="Open Sans" panose="020B0606030504020204" pitchFamily="34" charset="0"/>
              </a:rPr>
              <a:t>Trigger targeted data extractions or create complete physical images directly from Detego Analyse AI+</a:t>
            </a:r>
          </a:p>
          <a:p>
            <a:pPr marL="171450" indent="-171450" fontAlgn="base">
              <a:lnSpc>
                <a:spcPct val="140000"/>
              </a:lnSpc>
              <a:spcBef>
                <a:spcPts val="300"/>
              </a:spcBef>
              <a:spcAft>
                <a:spcPts val="300"/>
              </a:spcAft>
              <a:buFont typeface="Arial" panose="020B0604020202020204" pitchFamily="34" charset="0"/>
              <a:buChar char="•"/>
            </a:pPr>
            <a:r>
              <a:rPr lang="en-GB" sz="1000" noProof="0" dirty="0">
                <a:solidFill>
                  <a:schemeClr val="bg1"/>
                </a:solidFill>
                <a:latin typeface="Open Sans" panose="020B0606030504020204" pitchFamily="34" charset="0"/>
                <a:ea typeface="Open Sans" panose="020B0606030504020204" pitchFamily="34" charset="0"/>
                <a:cs typeface="Open Sans" panose="020B0606030504020204" pitchFamily="34" charset="0"/>
              </a:rPr>
              <a:t>Remotely extract live RAM data without the need for physical access to the target device</a:t>
            </a:r>
          </a:p>
          <a:p>
            <a:pPr marL="171450" indent="-171450" fontAlgn="base">
              <a:lnSpc>
                <a:spcPct val="140000"/>
              </a:lnSpc>
              <a:spcBef>
                <a:spcPts val="300"/>
              </a:spcBef>
              <a:spcAft>
                <a:spcPts val="300"/>
              </a:spcAft>
              <a:buFont typeface="Arial" panose="020B0604020202020204" pitchFamily="34" charset="0"/>
              <a:buChar char="•"/>
            </a:pPr>
            <a:r>
              <a:rPr lang="en-GB" sz="1000" noProof="0" dirty="0">
                <a:solidFill>
                  <a:schemeClr val="bg1"/>
                </a:solidFill>
                <a:latin typeface="Open Sans" panose="020B0606030504020204" pitchFamily="34" charset="0"/>
                <a:ea typeface="Open Sans" panose="020B0606030504020204" pitchFamily="34" charset="0"/>
                <a:cs typeface="Open Sans" panose="020B0606030504020204" pitchFamily="34" charset="0"/>
              </a:rPr>
              <a:t>Effortlessly conduct selective extractions by targeting specific user directories, folders, disks, or custom paths</a:t>
            </a:r>
          </a:p>
          <a:p>
            <a:pPr marL="171450" indent="-171450" fontAlgn="base">
              <a:lnSpc>
                <a:spcPct val="140000"/>
              </a:lnSpc>
              <a:spcBef>
                <a:spcPts val="300"/>
              </a:spcBef>
              <a:spcAft>
                <a:spcPts val="300"/>
              </a:spcAft>
              <a:buFont typeface="Arial" panose="020B0604020202020204" pitchFamily="34" charset="0"/>
              <a:buChar char="•"/>
            </a:pPr>
            <a:r>
              <a:rPr lang="en-GB" sz="1000" noProof="0" dirty="0">
                <a:solidFill>
                  <a:schemeClr val="bg1"/>
                </a:solidFill>
                <a:latin typeface="Open Sans" panose="020B0606030504020204" pitchFamily="34" charset="0"/>
                <a:ea typeface="Open Sans" panose="020B0606030504020204" pitchFamily="34" charset="0"/>
                <a:cs typeface="Open Sans" panose="020B0606030504020204" pitchFamily="34" charset="0"/>
              </a:rPr>
              <a:t>Gain granular control by setting global extraction size limits for logical extractions</a:t>
            </a:r>
          </a:p>
          <a:p>
            <a:pPr marL="171450" indent="-171450" fontAlgn="base">
              <a:lnSpc>
                <a:spcPct val="140000"/>
              </a:lnSpc>
              <a:spcBef>
                <a:spcPts val="300"/>
              </a:spcBef>
              <a:spcAft>
                <a:spcPts val="300"/>
              </a:spcAft>
              <a:buFont typeface="Arial" panose="020B0604020202020204" pitchFamily="34" charset="0"/>
              <a:buChar char="•"/>
            </a:pPr>
            <a:r>
              <a:rPr lang="en-GB" sz="1000" noProof="0" dirty="0">
                <a:solidFill>
                  <a:schemeClr val="bg1"/>
                </a:solidFill>
                <a:latin typeface="Open Sans" panose="020B0606030504020204" pitchFamily="34" charset="0"/>
                <a:ea typeface="Open Sans" panose="020B0606030504020204" pitchFamily="34" charset="0"/>
                <a:cs typeface="Open Sans" panose="020B0606030504020204" pitchFamily="34" charset="0"/>
              </a:rPr>
              <a:t>Remotely image storage media plugged into networked computers or laptops</a:t>
            </a:r>
          </a:p>
        </p:txBody>
      </p:sp>
      <p:pic>
        <p:nvPicPr>
          <p:cNvPr id="2" name="Picture 1">
            <a:extLst>
              <a:ext uri="{FF2B5EF4-FFF2-40B4-BE49-F238E27FC236}">
                <a16:creationId xmlns:a16="http://schemas.microsoft.com/office/drawing/2014/main" id="{C7056752-C6AD-687D-3147-3C13B22C81D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3869" y="360000"/>
            <a:ext cx="7109051" cy="1206000"/>
          </a:xfrm>
          <a:prstGeom prst="rect">
            <a:avLst/>
          </a:prstGeom>
        </p:spPr>
      </p:pic>
      <p:sp>
        <p:nvSpPr>
          <p:cNvPr id="3" name="TextBox 2">
            <a:extLst>
              <a:ext uri="{FF2B5EF4-FFF2-40B4-BE49-F238E27FC236}">
                <a16:creationId xmlns:a16="http://schemas.microsoft.com/office/drawing/2014/main" id="{1838DB4F-EA30-CEAB-0C3C-30D79DC71599}"/>
              </a:ext>
            </a:extLst>
          </p:cNvPr>
          <p:cNvSpPr txBox="1"/>
          <p:nvPr/>
        </p:nvSpPr>
        <p:spPr>
          <a:xfrm>
            <a:off x="7865269" y="1775162"/>
            <a:ext cx="4937340" cy="1015663"/>
          </a:xfrm>
          <a:prstGeom prst="rect">
            <a:avLst/>
          </a:prstGeom>
          <a:noFill/>
        </p:spPr>
        <p:txBody>
          <a:bodyPr wrap="square">
            <a:spAutoFit/>
          </a:bodyPr>
          <a:lstStyle/>
          <a:p>
            <a:pPr algn="ctr"/>
            <a:r>
              <a:rPr lang="en-GB" sz="2000" noProof="0" dirty="0">
                <a:solidFill>
                  <a:srgbClr val="43A4DD"/>
                </a:solidFill>
                <a:latin typeface="Open Sans" panose="020B0606030504020204" pitchFamily="34" charset="0"/>
                <a:ea typeface="Open Sans" panose="020B0606030504020204" pitchFamily="34" charset="0"/>
                <a:cs typeface="Open Sans" panose="020B0606030504020204" pitchFamily="34" charset="0"/>
              </a:rPr>
              <a:t>ENABLE RAPID IMAGING OVER NETWORKED ENVIRONMENTS</a:t>
            </a:r>
          </a:p>
          <a:p>
            <a:pPr algn="ctr"/>
            <a:endParaRPr lang="en-GB" sz="2000" noProof="0" dirty="0">
              <a:solidFill>
                <a:srgbClr val="43A4DD"/>
              </a:solidFill>
            </a:endParaRPr>
          </a:p>
        </p:txBody>
      </p:sp>
    </p:spTree>
    <p:extLst>
      <p:ext uri="{BB962C8B-B14F-4D97-AF65-F5344CB8AC3E}">
        <p14:creationId xmlns:p14="http://schemas.microsoft.com/office/powerpoint/2010/main" val="1665422669"/>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6B1443F-2E81-B272-D713-DE1708056B9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09528" y="6173025"/>
            <a:ext cx="791617" cy="885000"/>
          </a:xfrm>
          <a:prstGeom prst="rect">
            <a:avLst/>
          </a:prstGeom>
        </p:spPr>
      </p:pic>
      <p:sp>
        <p:nvSpPr>
          <p:cNvPr id="3" name="Content Placeholder 2">
            <a:extLst>
              <a:ext uri="{FF2B5EF4-FFF2-40B4-BE49-F238E27FC236}">
                <a16:creationId xmlns:a16="http://schemas.microsoft.com/office/drawing/2014/main" id="{F381F434-5D0C-FEB6-8414-99E2EFD7A545}"/>
              </a:ext>
            </a:extLst>
          </p:cNvPr>
          <p:cNvSpPr>
            <a:spLocks noGrp="1"/>
          </p:cNvSpPr>
          <p:nvPr>
            <p:ph idx="1"/>
          </p:nvPr>
        </p:nvSpPr>
        <p:spPr>
          <a:xfrm>
            <a:off x="876843" y="1579044"/>
            <a:ext cx="7306628" cy="4325938"/>
          </a:xfrm>
        </p:spPr>
        <p:txBody>
          <a:bodyPr/>
          <a:lstStyle/>
          <a:p>
            <a:pPr marL="0" indent="0">
              <a:lnSpc>
                <a:spcPct val="107000"/>
              </a:lnSpc>
              <a:spcBef>
                <a:spcPts val="600"/>
              </a:spcBef>
              <a:spcAft>
                <a:spcPts val="600"/>
              </a:spcAft>
              <a:buNone/>
            </a:pPr>
            <a:r>
              <a:rPr lang="en-GB" sz="1500" spc="-5" noProof="0" dirty="0">
                <a:solidFill>
                  <a:srgbClr val="27AAE1"/>
                </a:solidFill>
                <a:latin typeface="Open Sans" panose="020B0606030504020204" pitchFamily="34" charset="0"/>
                <a:ea typeface="Open Sans" panose="020B0606030504020204" pitchFamily="34" charset="0"/>
                <a:cs typeface="Open Sans" panose="020B0606030504020204" pitchFamily="34" charset="0"/>
              </a:rPr>
              <a:t>PRODUCE DIGITAL INTELLIGENCE AT SPEED</a:t>
            </a:r>
          </a:p>
          <a:p>
            <a:pPr marL="0" indent="0">
              <a:buNone/>
            </a:pPr>
            <a:r>
              <a:rPr lang="en-GB" sz="970" b="0" i="0" noProof="0" dirty="0">
                <a:effectLst/>
                <a:latin typeface="Open Sans" panose="020B0606030504020204" pitchFamily="34" charset="0"/>
                <a:ea typeface="Open Sans" panose="020B0606030504020204" pitchFamily="34" charset="0"/>
                <a:cs typeface="Open Sans" panose="020B0606030504020204" pitchFamily="34" charset="0"/>
              </a:rPr>
              <a:t>Detego Analyse AI+ is a powerful analytical platform that integrates forensic acquisitions from Detego solutions and third-party tools, harnessing advanced AI analytics and automation to conduct in-depth analyses, uncover forensic evidence, and generate court-ready reports.</a:t>
            </a:r>
          </a:p>
          <a:p>
            <a:pPr>
              <a:spcBef>
                <a:spcPts val="600"/>
              </a:spcBef>
              <a:buFont typeface="Arial" panose="020B0604020202020204" pitchFamily="34" charset="0"/>
              <a:buChar char="•"/>
            </a:pPr>
            <a:r>
              <a:rPr lang="en-GB" sz="970" b="0" i="0" noProof="0" dirty="0">
                <a:effectLst/>
                <a:latin typeface="Open Sans" panose="020B0606030504020204" pitchFamily="34" charset="0"/>
                <a:ea typeface="Open Sans" panose="020B0606030504020204" pitchFamily="34" charset="0"/>
                <a:cs typeface="Open Sans" panose="020B0606030504020204" pitchFamily="34" charset="0"/>
              </a:rPr>
              <a:t>Fast-track evidence discovery with advanced analytical workflows and swift text and keyword matching</a:t>
            </a:r>
            <a:endParaRPr lang="en-GB" sz="970" noProof="0" dirty="0">
              <a:latin typeface="Open Sans" panose="020B0606030504020204" pitchFamily="34" charset="0"/>
              <a:ea typeface="Open Sans" panose="020B0606030504020204" pitchFamily="34" charset="0"/>
              <a:cs typeface="Open Sans" panose="020B0606030504020204" pitchFamily="34" charset="0"/>
            </a:endParaRPr>
          </a:p>
          <a:p>
            <a:pPr>
              <a:spcBef>
                <a:spcPts val="600"/>
              </a:spcBef>
              <a:buFont typeface="Arial" panose="020B0604020202020204" pitchFamily="34" charset="0"/>
              <a:buChar char="•"/>
            </a:pPr>
            <a:r>
              <a:rPr lang="en-GB" sz="970" b="0" i="0" noProof="0" dirty="0">
                <a:effectLst/>
                <a:latin typeface="Open Sans" panose="020B0606030504020204" pitchFamily="34" charset="0"/>
                <a:ea typeface="Open Sans" panose="020B0606030504020204" pitchFamily="34" charset="0"/>
                <a:cs typeface="Open Sans" panose="020B0606030504020204" pitchFamily="34" charset="0"/>
              </a:rPr>
              <a:t>Utilise AI-powered face recognition to sift through vast image and video datasets, identifying suspects, witnesses, and persons of interest in seconds (Analyse AI+ detects over 20 faces per second, 4x faster than the industry average)</a:t>
            </a:r>
          </a:p>
          <a:p>
            <a:pPr>
              <a:spcBef>
                <a:spcPts val="600"/>
              </a:spcBef>
              <a:buFont typeface="Arial" panose="020B0604020202020204" pitchFamily="34" charset="0"/>
              <a:buChar char="•"/>
            </a:pPr>
            <a:r>
              <a:rPr lang="en-GB" sz="970" noProof="0" dirty="0">
                <a:latin typeface="Open Sans" panose="020B0606030504020204" pitchFamily="34" charset="0"/>
                <a:ea typeface="Open Sans" panose="020B0606030504020204" pitchFamily="34" charset="0"/>
                <a:cs typeface="Open Sans" panose="020B0606030504020204" pitchFamily="34" charset="0"/>
              </a:rPr>
              <a:t>Instantly detect AI-generated pictures and videos by conducting swift metadata analysis</a:t>
            </a:r>
          </a:p>
          <a:p>
            <a:pPr>
              <a:spcBef>
                <a:spcPts val="600"/>
              </a:spcBef>
              <a:buFont typeface="Arial" panose="020B0604020202020204" pitchFamily="34" charset="0"/>
              <a:buChar char="•"/>
            </a:pPr>
            <a:r>
              <a:rPr lang="en-GB" sz="970" b="0" i="0" noProof="0" dirty="0">
                <a:effectLst/>
                <a:latin typeface="Open Sans" panose="020B0606030504020204" pitchFamily="34" charset="0"/>
                <a:ea typeface="Open Sans" panose="020B0606030504020204" pitchFamily="34" charset="0"/>
                <a:cs typeface="Open Sans" panose="020B0606030504020204" pitchFamily="34" charset="0"/>
              </a:rPr>
              <a:t>Minimise manual data sifting with AI-powered semantic search, rapidly identifying broader concepts and contexts such as “distressed children”, “masked men holding weapons at night”, or “screenshots of customer account details”</a:t>
            </a:r>
            <a:endParaRPr lang="en-GB" sz="970" noProof="0" dirty="0">
              <a:latin typeface="Open Sans" panose="020B0606030504020204" pitchFamily="34" charset="0"/>
              <a:ea typeface="Open Sans" panose="020B0606030504020204" pitchFamily="34" charset="0"/>
              <a:cs typeface="Open Sans" panose="020B0606030504020204" pitchFamily="34" charset="0"/>
            </a:endParaRPr>
          </a:p>
          <a:p>
            <a:pPr>
              <a:spcBef>
                <a:spcPts val="600"/>
              </a:spcBef>
              <a:buFont typeface="Arial" panose="020B0604020202020204" pitchFamily="34" charset="0"/>
              <a:buChar char="•"/>
            </a:pPr>
            <a:r>
              <a:rPr lang="en-GB" sz="970" b="0" i="0" noProof="0" dirty="0">
                <a:effectLst/>
                <a:latin typeface="Open Sans" panose="020B0606030504020204" pitchFamily="34" charset="0"/>
                <a:ea typeface="Open Sans" panose="020B0606030504020204" pitchFamily="34" charset="0"/>
                <a:cs typeface="Open Sans" panose="020B0606030504020204" pitchFamily="34" charset="0"/>
              </a:rPr>
              <a:t>Leverage AI-powered detection tools to swiftly identify critical content such as weapons, drugs, nudity, indecent images, and more in record time</a:t>
            </a:r>
            <a:endParaRPr lang="en-GB" sz="970" noProof="0" dirty="0">
              <a:latin typeface="Open Sans" panose="020B0606030504020204" pitchFamily="34" charset="0"/>
              <a:ea typeface="Open Sans" panose="020B0606030504020204" pitchFamily="34" charset="0"/>
              <a:cs typeface="Open Sans" panose="020B0606030504020204" pitchFamily="34" charset="0"/>
            </a:endParaRPr>
          </a:p>
          <a:p>
            <a:pPr>
              <a:spcBef>
                <a:spcPts val="600"/>
              </a:spcBef>
              <a:buFont typeface="Arial" panose="020B0604020202020204" pitchFamily="34" charset="0"/>
              <a:buChar char="•"/>
            </a:pPr>
            <a:r>
              <a:rPr lang="en-GB" sz="970" b="0" i="0" noProof="0" dirty="0">
                <a:effectLst/>
                <a:latin typeface="Open Sans" panose="020B0606030504020204" pitchFamily="34" charset="0"/>
                <a:ea typeface="Open Sans" panose="020B0606030504020204" pitchFamily="34" charset="0"/>
                <a:cs typeface="Open Sans" panose="020B0606030504020204" pitchFamily="34" charset="0"/>
              </a:rPr>
              <a:t>Match locations and objects with powerful image search tools, using reference images or the “show similar” feature to detect specific signs, symbols, movements, patterns, and designs</a:t>
            </a:r>
            <a:endParaRPr lang="en-GB" sz="970" noProof="0" dirty="0">
              <a:latin typeface="Open Sans" panose="020B0606030504020204" pitchFamily="34" charset="0"/>
              <a:ea typeface="Open Sans" panose="020B0606030504020204" pitchFamily="34" charset="0"/>
              <a:cs typeface="Open Sans" panose="020B0606030504020204" pitchFamily="34" charset="0"/>
            </a:endParaRPr>
          </a:p>
          <a:p>
            <a:pPr>
              <a:spcBef>
                <a:spcPts val="600"/>
              </a:spcBef>
              <a:buFont typeface="Arial" panose="020B0604020202020204" pitchFamily="34" charset="0"/>
              <a:buChar char="•"/>
            </a:pPr>
            <a:r>
              <a:rPr lang="en-GB" sz="970" b="0" i="0" noProof="0" dirty="0">
                <a:effectLst/>
                <a:latin typeface="Open Sans" panose="020B0606030504020204" pitchFamily="34" charset="0"/>
                <a:ea typeface="Open Sans" panose="020B0606030504020204" pitchFamily="34" charset="0"/>
                <a:cs typeface="Open Sans" panose="020B0606030504020204" pitchFamily="34" charset="0"/>
              </a:rPr>
              <a:t>Extract text crucial to investigations from pictures and videos with Analyse AI+’s multi-language Optical Character Recognition (OCR) feature</a:t>
            </a:r>
            <a:endParaRPr lang="en-GB" sz="970" noProof="0" dirty="0">
              <a:latin typeface="Open Sans" panose="020B0606030504020204" pitchFamily="34" charset="0"/>
              <a:ea typeface="Open Sans" panose="020B0606030504020204" pitchFamily="34" charset="0"/>
              <a:cs typeface="Open Sans" panose="020B0606030504020204" pitchFamily="34" charset="0"/>
            </a:endParaRPr>
          </a:p>
          <a:p>
            <a:pPr>
              <a:spcBef>
                <a:spcPts val="600"/>
              </a:spcBef>
              <a:buFont typeface="Arial" panose="020B0604020202020204" pitchFamily="34" charset="0"/>
              <a:buChar char="•"/>
            </a:pPr>
            <a:r>
              <a:rPr lang="en-GB" sz="970" b="0" i="0" noProof="0" dirty="0">
                <a:effectLst/>
                <a:latin typeface="Open Sans" panose="020B0606030504020204" pitchFamily="34" charset="0"/>
                <a:ea typeface="Open Sans" panose="020B0606030504020204" pitchFamily="34" charset="0"/>
                <a:cs typeface="Open Sans" panose="020B0606030504020204" pitchFamily="34" charset="0"/>
              </a:rPr>
              <a:t>Translate and transcribe audio and video content from 50+ languages to English at speeds exceeding 1,000 words per minute</a:t>
            </a:r>
            <a:endParaRPr lang="en-GB" sz="970" noProof="0" dirty="0">
              <a:latin typeface="Open Sans" panose="020B0606030504020204" pitchFamily="34" charset="0"/>
              <a:ea typeface="Open Sans" panose="020B0606030504020204" pitchFamily="34" charset="0"/>
              <a:cs typeface="Open Sans" panose="020B0606030504020204" pitchFamily="34" charset="0"/>
            </a:endParaRPr>
          </a:p>
          <a:p>
            <a:pPr>
              <a:spcBef>
                <a:spcPts val="600"/>
              </a:spcBef>
              <a:buFont typeface="Arial" panose="020B0604020202020204" pitchFamily="34" charset="0"/>
              <a:buChar char="•"/>
            </a:pPr>
            <a:r>
              <a:rPr lang="en-GB" sz="970" b="0" i="0" noProof="0" dirty="0">
                <a:effectLst/>
                <a:latin typeface="Open Sans" panose="020B0606030504020204" pitchFamily="34" charset="0"/>
                <a:ea typeface="Open Sans" panose="020B0606030504020204" pitchFamily="34" charset="0"/>
                <a:cs typeface="Open Sans" panose="020B0606030504020204" pitchFamily="34" charset="0"/>
              </a:rPr>
              <a:t>Run offline document translation to translate text from over 100 languages into English, or conduct cross-language translations</a:t>
            </a:r>
            <a:endParaRPr lang="en-GB" sz="970" noProof="0" dirty="0">
              <a:latin typeface="Open Sans" panose="020B0606030504020204" pitchFamily="34" charset="0"/>
              <a:ea typeface="Open Sans" panose="020B0606030504020204" pitchFamily="34" charset="0"/>
              <a:cs typeface="Open Sans" panose="020B0606030504020204" pitchFamily="34" charset="0"/>
            </a:endParaRPr>
          </a:p>
          <a:p>
            <a:pPr>
              <a:spcBef>
                <a:spcPts val="600"/>
              </a:spcBef>
              <a:buFont typeface="Arial" panose="020B0604020202020204" pitchFamily="34" charset="0"/>
              <a:buChar char="•"/>
            </a:pPr>
            <a:r>
              <a:rPr lang="en-GB" sz="970" b="0" i="0" noProof="0" dirty="0">
                <a:effectLst/>
                <a:latin typeface="Open Sans" panose="020B0606030504020204" pitchFamily="34" charset="0"/>
                <a:ea typeface="Open Sans" panose="020B0606030504020204" pitchFamily="34" charset="0"/>
                <a:cs typeface="Open Sans" panose="020B0606030504020204" pitchFamily="34" charset="0"/>
              </a:rPr>
              <a:t>Pinpoint modified images using the Photo DNA matcher, identify altered content or match images with hash values relevant to investigations</a:t>
            </a:r>
            <a:endParaRPr lang="en-GB" sz="970" noProof="0" dirty="0">
              <a:latin typeface="Open Sans" panose="020B0606030504020204" pitchFamily="34" charset="0"/>
              <a:ea typeface="Open Sans" panose="020B0606030504020204" pitchFamily="34" charset="0"/>
              <a:cs typeface="Open Sans" panose="020B0606030504020204" pitchFamily="34" charset="0"/>
            </a:endParaRPr>
          </a:p>
          <a:p>
            <a:pPr>
              <a:spcBef>
                <a:spcPts val="600"/>
              </a:spcBef>
              <a:buFont typeface="Arial" panose="020B0604020202020204" pitchFamily="34" charset="0"/>
              <a:buChar char="•"/>
            </a:pPr>
            <a:r>
              <a:rPr lang="en-GB" sz="970" b="0" i="0" noProof="0" dirty="0">
                <a:effectLst/>
                <a:latin typeface="Open Sans" panose="020B0606030504020204" pitchFamily="34" charset="0"/>
                <a:ea typeface="Open Sans" panose="020B0606030504020204" pitchFamily="34" charset="0"/>
                <a:cs typeface="Open Sans" panose="020B0606030504020204" pitchFamily="34" charset="0"/>
              </a:rPr>
              <a:t>Decrypt passwords and access encrypted files in over 300 formats, including Word documents, locked Zip files, phone backups, and more</a:t>
            </a:r>
            <a:endParaRPr lang="en-GB" sz="970" noProof="0" dirty="0">
              <a:latin typeface="Open Sans" panose="020B0606030504020204" pitchFamily="34" charset="0"/>
              <a:ea typeface="Open Sans" panose="020B0606030504020204" pitchFamily="34" charset="0"/>
              <a:cs typeface="Open Sans" panose="020B0606030504020204" pitchFamily="34" charset="0"/>
            </a:endParaRPr>
          </a:p>
          <a:p>
            <a:pPr>
              <a:spcBef>
                <a:spcPts val="600"/>
              </a:spcBef>
              <a:buFont typeface="Arial" panose="020B0604020202020204" pitchFamily="34" charset="0"/>
              <a:buChar char="•"/>
            </a:pPr>
            <a:r>
              <a:rPr lang="en-GB" sz="970" b="0" i="0" noProof="0" dirty="0">
                <a:effectLst/>
                <a:latin typeface="Open Sans" panose="020B0606030504020204" pitchFamily="34" charset="0"/>
                <a:ea typeface="Open Sans" panose="020B0606030504020204" pitchFamily="34" charset="0"/>
                <a:cs typeface="Open Sans" panose="020B0606030504020204" pitchFamily="34" charset="0"/>
              </a:rPr>
              <a:t>Uncover hidden files with advanced steganography detection tools</a:t>
            </a:r>
          </a:p>
          <a:p>
            <a:pPr>
              <a:spcBef>
                <a:spcPts val="600"/>
              </a:spcBef>
              <a:buFont typeface="Arial" panose="020B0604020202020204" pitchFamily="34" charset="0"/>
              <a:buChar char="•"/>
            </a:pPr>
            <a:r>
              <a:rPr lang="en-GB" sz="970" b="0" i="0" noProof="0" dirty="0">
                <a:effectLst/>
                <a:latin typeface="Open Sans" panose="020B0606030504020204" pitchFamily="34" charset="0"/>
                <a:ea typeface="Open Sans" panose="020B0606030504020204" pitchFamily="34" charset="0"/>
                <a:cs typeface="Open Sans" panose="020B0606030504020204" pitchFamily="34" charset="0"/>
              </a:rPr>
              <a:t>Redact sensitive data across a range of document types including PDFs, DOCX, PPTX, JPG, other popular picture formats, and more</a:t>
            </a:r>
          </a:p>
          <a:p>
            <a:pPr>
              <a:spcBef>
                <a:spcPts val="600"/>
              </a:spcBef>
            </a:pPr>
            <a:r>
              <a:rPr lang="en-GB" sz="970" dirty="0">
                <a:latin typeface="Open Sans" panose="020B0606030504020204" pitchFamily="34" charset="0"/>
                <a:ea typeface="Open Sans" panose="020B0606030504020204" pitchFamily="34" charset="0"/>
                <a:cs typeface="Open Sans" panose="020B0606030504020204" pitchFamily="34" charset="0"/>
              </a:rPr>
              <a:t>Leverage the all-new </a:t>
            </a:r>
            <a:r>
              <a:rPr lang="en-GB" sz="970" dirty="0" err="1">
                <a:latin typeface="Open Sans" panose="020B0606030504020204" pitchFamily="34" charset="0"/>
                <a:ea typeface="Open Sans" panose="020B0606030504020204" pitchFamily="34" charset="0"/>
                <a:cs typeface="Open Sans" panose="020B0606030504020204" pitchFamily="34" charset="0"/>
              </a:rPr>
              <a:t>Artefact_Compare</a:t>
            </a:r>
            <a:r>
              <a:rPr lang="en-GB" sz="970" dirty="0">
                <a:latin typeface="Open Sans" panose="020B0606030504020204" pitchFamily="34" charset="0"/>
                <a:ea typeface="Open Sans" panose="020B0606030504020204" pitchFamily="34" charset="0"/>
                <a:cs typeface="Open Sans" panose="020B0606030504020204" pitchFamily="34" charset="0"/>
              </a:rPr>
              <a:t> feature to analyse pre- and post-deployment device snapshots, identify changes, and ensure device security</a:t>
            </a:r>
            <a:endParaRPr lang="en-GB" sz="970" b="0" i="0" noProof="0" dirty="0">
              <a:effectLst/>
              <a:latin typeface="Open Sans" panose="020B0606030504020204" pitchFamily="34" charset="0"/>
              <a:ea typeface="Open Sans" panose="020B0606030504020204" pitchFamily="34" charset="0"/>
              <a:cs typeface="Open Sans" panose="020B0606030504020204" pitchFamily="34" charset="0"/>
            </a:endParaRPr>
          </a:p>
          <a:p>
            <a:pPr>
              <a:spcBef>
                <a:spcPts val="600"/>
              </a:spcBef>
              <a:buFont typeface="Arial" panose="020B0604020202020204" pitchFamily="34" charset="0"/>
              <a:buChar char="•"/>
            </a:pPr>
            <a:r>
              <a:rPr lang="en-GB" sz="970" noProof="0" dirty="0">
                <a:latin typeface="Open Sans" panose="020B0606030504020204" pitchFamily="34" charset="0"/>
                <a:ea typeface="Open Sans" panose="020B0606030504020204" pitchFamily="34" charset="0"/>
                <a:cs typeface="Open Sans" panose="020B0606030504020204" pitchFamily="34" charset="0"/>
              </a:rPr>
              <a:t>Perform AI-powered analytical workflows offline, ensuring greater data security</a:t>
            </a:r>
          </a:p>
        </p:txBody>
      </p:sp>
      <p:pic>
        <p:nvPicPr>
          <p:cNvPr id="18" name="Picture 17">
            <a:extLst>
              <a:ext uri="{FF2B5EF4-FFF2-40B4-BE49-F238E27FC236}">
                <a16:creationId xmlns:a16="http://schemas.microsoft.com/office/drawing/2014/main" id="{1610B04E-A3B6-B8D1-726E-7AF3FEC4182E}"/>
              </a:ext>
            </a:extLst>
          </p:cNvPr>
          <p:cNvPicPr>
            <a:picLocks noChangeAspect="1"/>
          </p:cNvPicPr>
          <p:nvPr/>
        </p:nvPicPr>
        <p:blipFill>
          <a:blip r:embed="rId5">
            <a:extLst>
              <a:ext uri="{28A0092B-C50C-407E-A947-70E740481C1C}">
                <a14:useLocalDpi xmlns:a14="http://schemas.microsoft.com/office/drawing/2010/main" val="0"/>
              </a:ext>
            </a:extLst>
          </a:blip>
          <a:srcRect t="16076"/>
          <a:stretch/>
        </p:blipFill>
        <p:spPr>
          <a:xfrm>
            <a:off x="8719974" y="2486024"/>
            <a:ext cx="3454400" cy="3581175"/>
          </a:xfrm>
          <a:prstGeom prst="rect">
            <a:avLst/>
          </a:prstGeom>
        </p:spPr>
      </p:pic>
      <p:sp>
        <p:nvSpPr>
          <p:cNvPr id="2" name="TextBox 1">
            <a:extLst>
              <a:ext uri="{FF2B5EF4-FFF2-40B4-BE49-F238E27FC236}">
                <a16:creationId xmlns:a16="http://schemas.microsoft.com/office/drawing/2014/main" id="{FA7D23ED-F687-1266-2D4A-2DD8C56767A2}"/>
              </a:ext>
            </a:extLst>
          </p:cNvPr>
          <p:cNvSpPr txBox="1"/>
          <p:nvPr/>
        </p:nvSpPr>
        <p:spPr>
          <a:xfrm>
            <a:off x="9614064" y="6230005"/>
            <a:ext cx="3509005" cy="523220"/>
          </a:xfrm>
          <a:prstGeom prst="rect">
            <a:avLst/>
          </a:prstGeom>
          <a:noFill/>
        </p:spPr>
        <p:txBody>
          <a:bodyPr wrap="square">
            <a:spAutoFit/>
          </a:bodyPr>
          <a:lstStyle/>
          <a:p>
            <a:r>
              <a:rPr lang="en-GB" sz="1400" i="0" noProof="0" dirty="0">
                <a:solidFill>
                  <a:srgbClr val="43A4DD"/>
                </a:solidFill>
                <a:effectLst/>
                <a:latin typeface="Open Sans" panose="020B0606030504020204" pitchFamily="34" charset="0"/>
              </a:rPr>
              <a:t>FINALIST - THE UK SECURITY AND POLICING INNOVATION AWARD</a:t>
            </a:r>
            <a:endParaRPr lang="en-GB" sz="1400" noProof="0" dirty="0">
              <a:solidFill>
                <a:srgbClr val="43A4DD"/>
              </a:solidFill>
            </a:endParaRPr>
          </a:p>
        </p:txBody>
      </p:sp>
      <p:pic>
        <p:nvPicPr>
          <p:cNvPr id="6" name="Picture 5">
            <a:extLst>
              <a:ext uri="{FF2B5EF4-FFF2-40B4-BE49-F238E27FC236}">
                <a16:creationId xmlns:a16="http://schemas.microsoft.com/office/drawing/2014/main" id="{795C28DB-106C-81FA-7794-4B5BB7178BC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82000" y="360000"/>
            <a:ext cx="5220761" cy="1094974"/>
          </a:xfrm>
          <a:prstGeom prst="rect">
            <a:avLst/>
          </a:prstGeom>
        </p:spPr>
      </p:pic>
      <p:sp>
        <p:nvSpPr>
          <p:cNvPr id="7" name="TextBox 6">
            <a:extLst>
              <a:ext uri="{FF2B5EF4-FFF2-40B4-BE49-F238E27FC236}">
                <a16:creationId xmlns:a16="http://schemas.microsoft.com/office/drawing/2014/main" id="{40543B84-FA1F-2385-A360-A5197D2DC9F1}"/>
              </a:ext>
            </a:extLst>
          </p:cNvPr>
          <p:cNvSpPr txBox="1"/>
          <p:nvPr/>
        </p:nvSpPr>
        <p:spPr>
          <a:xfrm>
            <a:off x="7890681" y="1571625"/>
            <a:ext cx="4937340" cy="1015663"/>
          </a:xfrm>
          <a:prstGeom prst="rect">
            <a:avLst/>
          </a:prstGeom>
          <a:noFill/>
        </p:spPr>
        <p:txBody>
          <a:bodyPr wrap="square">
            <a:spAutoFit/>
          </a:bodyPr>
          <a:lstStyle/>
          <a:p>
            <a:pPr algn="ctr"/>
            <a:r>
              <a:rPr lang="en-GB" sz="2000" noProof="0" dirty="0">
                <a:solidFill>
                  <a:srgbClr val="43A4DD"/>
                </a:solidFill>
                <a:latin typeface="Open Sans" panose="020B0606030504020204" pitchFamily="34" charset="0"/>
                <a:ea typeface="Open Sans" panose="020B0606030504020204" pitchFamily="34" charset="0"/>
                <a:cs typeface="Open Sans" panose="020B0606030504020204" pitchFamily="34" charset="0"/>
              </a:rPr>
              <a:t>POWERFUL ANALYTICS AND COURT-READY REPORTS</a:t>
            </a:r>
          </a:p>
          <a:p>
            <a:pPr algn="ctr"/>
            <a:endParaRPr lang="en-GB" sz="2000" noProof="0" dirty="0">
              <a:solidFill>
                <a:srgbClr val="43A4DD"/>
              </a:solidFill>
            </a:endParaRPr>
          </a:p>
        </p:txBody>
      </p:sp>
    </p:spTree>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Content Placeholder 2">
            <a:extLst>
              <a:ext uri="{FF2B5EF4-FFF2-40B4-BE49-F238E27FC236}">
                <a16:creationId xmlns:a16="http://schemas.microsoft.com/office/drawing/2014/main" id="{3F385A3C-251E-C7EF-F274-2664F02D7B9E}"/>
              </a:ext>
            </a:extLst>
          </p:cNvPr>
          <p:cNvSpPr>
            <a:spLocks noGrp="1"/>
          </p:cNvSpPr>
          <p:nvPr>
            <p:ph idx="1"/>
          </p:nvPr>
        </p:nvSpPr>
        <p:spPr>
          <a:xfrm>
            <a:off x="882000" y="1800000"/>
            <a:ext cx="6179344" cy="4325938"/>
          </a:xfrm>
        </p:spPr>
        <p:txBody>
          <a:bodyPr/>
          <a:lstStyle/>
          <a:p>
            <a:pPr marL="0" indent="0">
              <a:lnSpc>
                <a:spcPct val="100000"/>
              </a:lnSpc>
              <a:spcAft>
                <a:spcPts val="800"/>
              </a:spcAft>
              <a:buNone/>
            </a:pPr>
            <a:r>
              <a:rPr lang="en-GB" sz="1500" spc="-5" noProof="0" dirty="0">
                <a:solidFill>
                  <a:srgbClr val="27AAE1"/>
                </a:solidFill>
                <a:latin typeface="Open Sans" panose="020B0606030504020204" pitchFamily="34" charset="0"/>
                <a:ea typeface="Open Sans" panose="020B0606030504020204" pitchFamily="34" charset="0"/>
                <a:cs typeface="Open Sans" panose="020B0606030504020204" pitchFamily="34" charset="0"/>
              </a:rPr>
              <a:t>ADVANCED LINK ANALYSIS </a:t>
            </a:r>
          </a:p>
          <a:p>
            <a:pPr marL="0" indent="0" algn="l">
              <a:lnSpc>
                <a:spcPct val="140000"/>
              </a:lnSpc>
              <a:buNone/>
            </a:pPr>
            <a:r>
              <a:rPr lang="en-GB" sz="1000" b="0" i="0" noProof="0" dirty="0">
                <a:effectLst/>
                <a:latin typeface="Open Sans" panose="020B0606030504020204" pitchFamily="34" charset="0"/>
                <a:ea typeface="Open Sans" panose="020B0606030504020204" pitchFamily="34" charset="0"/>
                <a:cs typeface="Open Sans" panose="020B0606030504020204" pitchFamily="34" charset="0"/>
              </a:rPr>
              <a:t>Detego Fusion enables investigators to leverage advanced link-building capabilities to expose connections between people, places, devices, and cases.</a:t>
            </a:r>
            <a:br>
              <a:rPr lang="en-GB" sz="1000" b="0" i="0" noProof="0" dirty="0">
                <a:effectLst/>
                <a:latin typeface="Open Sans" panose="020B0606030504020204" pitchFamily="34" charset="0"/>
                <a:ea typeface="Open Sans" panose="020B0606030504020204" pitchFamily="34" charset="0"/>
                <a:cs typeface="Open Sans" panose="020B0606030504020204" pitchFamily="34" charset="0"/>
              </a:rPr>
            </a:br>
            <a:endParaRPr lang="en-GB" sz="1000" b="0" i="0" noProof="0" dirty="0">
              <a:effectLst/>
              <a:latin typeface="Open Sans" panose="020B0606030504020204" pitchFamily="34" charset="0"/>
              <a:ea typeface="Open Sans" panose="020B0606030504020204" pitchFamily="34" charset="0"/>
              <a:cs typeface="Open Sans" panose="020B0606030504020204" pitchFamily="34" charset="0"/>
            </a:endParaRPr>
          </a:p>
          <a:p>
            <a:r>
              <a:rPr lang="en-GB" sz="1100" b="0" i="0" noProof="0" dirty="0">
                <a:effectLst/>
                <a:latin typeface="Open Sans" panose="020B0606030504020204" pitchFamily="34" charset="0"/>
                <a:ea typeface="Open Sans" panose="020B0606030504020204" pitchFamily="34" charset="0"/>
                <a:cs typeface="Open Sans" panose="020B0606030504020204" pitchFamily="34" charset="0"/>
              </a:rPr>
              <a:t>Connect the dots and expose hidden links across digital exhibits</a:t>
            </a:r>
            <a:endParaRPr lang="en-GB" sz="1100" noProof="0" dirty="0">
              <a:latin typeface="Open Sans" panose="020B0606030504020204" pitchFamily="34" charset="0"/>
              <a:ea typeface="Open Sans" panose="020B0606030504020204" pitchFamily="34" charset="0"/>
              <a:cs typeface="Open Sans" panose="020B0606030504020204" pitchFamily="34" charset="0"/>
            </a:endParaRPr>
          </a:p>
          <a:p>
            <a:r>
              <a:rPr lang="en-GB" sz="1100" b="0" i="0" noProof="0" dirty="0">
                <a:effectLst/>
                <a:latin typeface="Open Sans" panose="020B0606030504020204" pitchFamily="34" charset="0"/>
                <a:ea typeface="Open Sans" panose="020B0606030504020204" pitchFamily="34" charset="0"/>
                <a:cs typeface="Open Sans" panose="020B0606030504020204" pitchFamily="34" charset="0"/>
              </a:rPr>
              <a:t>Access file properties, internet artefacts, communication history (including email addresses, call logs, contacts, messages, and credentials), device information, financial data, keywords, and more to quickly identify and link suspects</a:t>
            </a:r>
            <a:endParaRPr lang="en-GB" sz="1100" noProof="0" dirty="0">
              <a:latin typeface="Open Sans" panose="020B0606030504020204" pitchFamily="34" charset="0"/>
              <a:ea typeface="Open Sans" panose="020B0606030504020204" pitchFamily="34" charset="0"/>
              <a:cs typeface="Open Sans" panose="020B0606030504020204" pitchFamily="34" charset="0"/>
            </a:endParaRPr>
          </a:p>
          <a:p>
            <a:r>
              <a:rPr lang="en-GB" sz="1100" b="0" i="0" noProof="0" dirty="0">
                <a:effectLst/>
                <a:latin typeface="Open Sans" panose="020B0606030504020204" pitchFamily="34" charset="0"/>
                <a:ea typeface="Open Sans" panose="020B0606030504020204" pitchFamily="34" charset="0"/>
                <a:cs typeface="Open Sans" panose="020B0606030504020204" pitchFamily="34" charset="0"/>
              </a:rPr>
              <a:t>Filter data using thousands of preconfigured variables, including GPS coordinates, hash matches, and EXIF data</a:t>
            </a:r>
            <a:endParaRPr lang="en-GB" sz="1100" noProof="0" dirty="0">
              <a:latin typeface="Open Sans" panose="020B0606030504020204" pitchFamily="34" charset="0"/>
              <a:ea typeface="Open Sans" panose="020B0606030504020204" pitchFamily="34" charset="0"/>
              <a:cs typeface="Open Sans" panose="020B0606030504020204" pitchFamily="34" charset="0"/>
            </a:endParaRPr>
          </a:p>
          <a:p>
            <a:r>
              <a:rPr lang="en-GB" sz="1100" b="0" i="0" noProof="0" dirty="0">
                <a:effectLst/>
                <a:latin typeface="Open Sans" panose="020B0606030504020204" pitchFamily="34" charset="0"/>
                <a:ea typeface="Open Sans" panose="020B0606030504020204" pitchFamily="34" charset="0"/>
                <a:cs typeface="Open Sans" panose="020B0606030504020204" pitchFamily="34" charset="0"/>
              </a:rPr>
              <a:t>Instantly view links that exist between cases by using its visual preview functionality</a:t>
            </a:r>
            <a:endParaRPr lang="en-GB" sz="1100" noProof="0" dirty="0">
              <a:latin typeface="Open Sans" panose="020B0606030504020204" pitchFamily="34" charset="0"/>
              <a:ea typeface="Open Sans" panose="020B0606030504020204" pitchFamily="34" charset="0"/>
              <a:cs typeface="Open Sans" panose="020B0606030504020204" pitchFamily="34" charset="0"/>
            </a:endParaRPr>
          </a:p>
          <a:p>
            <a:r>
              <a:rPr lang="en-GB" sz="1100" b="0" i="0" noProof="0" dirty="0">
                <a:effectLst/>
                <a:latin typeface="Open Sans" panose="020B0606030504020204" pitchFamily="34" charset="0"/>
                <a:ea typeface="Open Sans" panose="020B0606030504020204" pitchFamily="34" charset="0"/>
                <a:cs typeface="Open Sans" panose="020B0606030504020204" pitchFamily="34" charset="0"/>
              </a:rPr>
              <a:t>Create custom whitelists to prevent displaying known/approved links</a:t>
            </a:r>
            <a:endParaRPr lang="en-GB" sz="1100" noProof="0" dirty="0">
              <a:latin typeface="Open Sans" panose="020B0606030504020204" pitchFamily="34" charset="0"/>
              <a:ea typeface="Open Sans" panose="020B0606030504020204" pitchFamily="34" charset="0"/>
              <a:cs typeface="Open Sans" panose="020B0606030504020204" pitchFamily="34" charset="0"/>
            </a:endParaRPr>
          </a:p>
          <a:p>
            <a:r>
              <a:rPr lang="en-GB" sz="1100" b="0" i="0" noProof="0" dirty="0">
                <a:effectLst/>
                <a:latin typeface="Open Sans" panose="020B0606030504020204" pitchFamily="34" charset="0"/>
                <a:ea typeface="Open Sans" panose="020B0606030504020204" pitchFamily="34" charset="0"/>
                <a:cs typeface="Open Sans" panose="020B0606030504020204" pitchFamily="34" charset="0"/>
              </a:rPr>
              <a:t>Get users up and running with a minimal training overhead thanks to its intuitive user interface</a:t>
            </a:r>
            <a:endParaRPr lang="en-GB" sz="1100" noProof="0" dirty="0">
              <a:latin typeface="Open Sans" panose="020B0606030504020204" pitchFamily="34" charset="0"/>
              <a:ea typeface="Open Sans" panose="020B0606030504020204" pitchFamily="34" charset="0"/>
              <a:cs typeface="Open Sans" panose="020B0606030504020204" pitchFamily="34" charset="0"/>
            </a:endParaRPr>
          </a:p>
        </p:txBody>
      </p:sp>
      <p:pic>
        <p:nvPicPr>
          <p:cNvPr id="25" name="Picture 24">
            <a:extLst>
              <a:ext uri="{FF2B5EF4-FFF2-40B4-BE49-F238E27FC236}">
                <a16:creationId xmlns:a16="http://schemas.microsoft.com/office/drawing/2014/main" id="{BCE03DA2-2B25-1CA2-9CF8-1A3AC56BFDB3}"/>
              </a:ext>
            </a:extLst>
          </p:cNvPr>
          <p:cNvPicPr>
            <a:picLocks noChangeAspect="1"/>
          </p:cNvPicPr>
          <p:nvPr/>
        </p:nvPicPr>
        <p:blipFill rotWithShape="1">
          <a:blip r:embed="rId3">
            <a:extLst>
              <a:ext uri="{28A0092B-C50C-407E-A947-70E740481C1C}">
                <a14:useLocalDpi xmlns:a14="http://schemas.microsoft.com/office/drawing/2010/main" val="0"/>
              </a:ext>
            </a:extLst>
          </a:blip>
          <a:srcRect t="13894" b="6740"/>
          <a:stretch/>
        </p:blipFill>
        <p:spPr>
          <a:xfrm>
            <a:off x="8017669" y="2333625"/>
            <a:ext cx="4267200" cy="3048000"/>
          </a:xfrm>
          <a:prstGeom prst="rect">
            <a:avLst/>
          </a:prstGeom>
        </p:spPr>
      </p:pic>
      <p:pic>
        <p:nvPicPr>
          <p:cNvPr id="4" name="Picture 3">
            <a:extLst>
              <a:ext uri="{FF2B5EF4-FFF2-40B4-BE49-F238E27FC236}">
                <a16:creationId xmlns:a16="http://schemas.microsoft.com/office/drawing/2014/main" id="{57CEB3C6-C153-B55F-39D4-0F591AD96C9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5062" r="25062"/>
          <a:stretch/>
        </p:blipFill>
        <p:spPr>
          <a:xfrm>
            <a:off x="550069" y="360000"/>
            <a:ext cx="3545713" cy="1206000"/>
          </a:xfrm>
          <a:prstGeom prst="rect">
            <a:avLst/>
          </a:prstGeom>
        </p:spPr>
      </p:pic>
      <p:sp>
        <p:nvSpPr>
          <p:cNvPr id="2" name="TextBox 1">
            <a:extLst>
              <a:ext uri="{FF2B5EF4-FFF2-40B4-BE49-F238E27FC236}">
                <a16:creationId xmlns:a16="http://schemas.microsoft.com/office/drawing/2014/main" id="{A0D598AF-5BAA-F09A-8017-FB69F94B1BD4}"/>
              </a:ext>
            </a:extLst>
          </p:cNvPr>
          <p:cNvSpPr txBox="1"/>
          <p:nvPr/>
        </p:nvSpPr>
        <p:spPr>
          <a:xfrm>
            <a:off x="7941469" y="1724025"/>
            <a:ext cx="4937340" cy="707886"/>
          </a:xfrm>
          <a:prstGeom prst="rect">
            <a:avLst/>
          </a:prstGeom>
          <a:noFill/>
        </p:spPr>
        <p:txBody>
          <a:bodyPr wrap="square">
            <a:spAutoFit/>
          </a:bodyPr>
          <a:lstStyle/>
          <a:p>
            <a:pPr algn="ctr"/>
            <a:r>
              <a:rPr lang="en-GB" sz="2000" noProof="0" dirty="0">
                <a:solidFill>
                  <a:srgbClr val="43A4DD"/>
                </a:solidFill>
                <a:latin typeface="Open Sans" panose="020B0606030504020204" pitchFamily="34" charset="0"/>
                <a:ea typeface="Open Sans" panose="020B0606030504020204" pitchFamily="34" charset="0"/>
                <a:cs typeface="Open Sans" panose="020B0606030504020204" pitchFamily="34" charset="0"/>
              </a:rPr>
              <a:t>UNCOVER HIDDEN LINKS WITH AI</a:t>
            </a:r>
          </a:p>
          <a:p>
            <a:pPr algn="ctr"/>
            <a:endParaRPr lang="en-GB" sz="2000" noProof="0" dirty="0">
              <a:solidFill>
                <a:srgbClr val="43A4DD"/>
              </a:solidFill>
            </a:endParaRPr>
          </a:p>
        </p:txBody>
      </p:sp>
    </p:spTree>
    <p:extLst>
      <p:ext uri="{BB962C8B-B14F-4D97-AF65-F5344CB8AC3E}">
        <p14:creationId xmlns:p14="http://schemas.microsoft.com/office/powerpoint/2010/main" val="1442242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C6ABBB2-2F1C-43A8-302A-FEA2C56038DB}"/>
            </a:ext>
          </a:extLst>
        </p:cNvPr>
        <p:cNvGrpSpPr/>
        <p:nvPr/>
      </p:nvGrpSpPr>
      <p:grpSpPr>
        <a:xfrm>
          <a:off x="0" y="0"/>
          <a:ext cx="0" cy="0"/>
          <a:chOff x="0" y="0"/>
          <a:chExt cx="0" cy="0"/>
        </a:xfrm>
      </p:grpSpPr>
      <p:sp>
        <p:nvSpPr>
          <p:cNvPr id="19" name="Content Placeholder 2">
            <a:extLst>
              <a:ext uri="{FF2B5EF4-FFF2-40B4-BE49-F238E27FC236}">
                <a16:creationId xmlns:a16="http://schemas.microsoft.com/office/drawing/2014/main" id="{7423F6B2-8530-E8F4-C4CC-C9D3F7D0F0A4}"/>
              </a:ext>
            </a:extLst>
          </p:cNvPr>
          <p:cNvSpPr>
            <a:spLocks noGrp="1"/>
          </p:cNvSpPr>
          <p:nvPr>
            <p:ph idx="1"/>
          </p:nvPr>
        </p:nvSpPr>
        <p:spPr>
          <a:xfrm>
            <a:off x="846796" y="1822313"/>
            <a:ext cx="6625039" cy="2286225"/>
          </a:xfrm>
        </p:spPr>
        <p:txBody>
          <a:bodyPr/>
          <a:lstStyle/>
          <a:p>
            <a:pPr marL="0" indent="0">
              <a:lnSpc>
                <a:spcPct val="100000"/>
              </a:lnSpc>
              <a:spcAft>
                <a:spcPts val="800"/>
              </a:spcAft>
              <a:buNone/>
            </a:pPr>
            <a:r>
              <a:rPr lang="en-GB" sz="1500" spc="-5" noProof="0" dirty="0">
                <a:solidFill>
                  <a:srgbClr val="27AAE1"/>
                </a:solidFill>
                <a:latin typeface="Open Sans" panose="020B0606030504020204" pitchFamily="34" charset="0"/>
                <a:ea typeface="Open Sans" panose="020B0606030504020204" pitchFamily="34" charset="0"/>
                <a:cs typeface="Open Sans" panose="020B0606030504020204" pitchFamily="34" charset="0"/>
              </a:rPr>
              <a:t>PASSWARE KIT FORENSIC</a:t>
            </a:r>
          </a:p>
          <a:p>
            <a:pPr marL="0" indent="0">
              <a:lnSpc>
                <a:spcPct val="100000"/>
              </a:lnSpc>
              <a:buNone/>
            </a:pPr>
            <a:r>
              <a:rPr lang="en-GB" sz="1000" noProof="0" dirty="0">
                <a:latin typeface="Open Sans" panose="020B0606030504020204" pitchFamily="34" charset="0"/>
                <a:ea typeface="Open Sans" panose="020B0606030504020204" pitchFamily="34" charset="0"/>
                <a:cs typeface="Open Sans" panose="020B0606030504020204" pitchFamily="34" charset="0"/>
              </a:rPr>
              <a:t>This powerful solution is designed to discover and decrypt encrypted evidence, supporting over 370 file types. It detects and reports encrypted files, analyses memory to extract encryption keys and passwords, and acquires memory from Windows, Linux, and Mac devices.</a:t>
            </a:r>
          </a:p>
          <a:p>
            <a:pPr>
              <a:buFont typeface="Arial" panose="020B0604020202020204" pitchFamily="34" charset="0"/>
              <a:buChar char="•"/>
            </a:pPr>
            <a:r>
              <a:rPr lang="en-GB" sz="1000" noProof="0" dirty="0">
                <a:latin typeface="Open Sans" panose="020B0606030504020204" pitchFamily="34" charset="0"/>
                <a:ea typeface="Open Sans" panose="020B0606030504020204" pitchFamily="34" charset="0"/>
                <a:cs typeface="Open Sans" panose="020B0606030504020204" pitchFamily="34" charset="0"/>
              </a:rPr>
              <a:t>Recover passwords for MS Office, PDF, Zip/RAR, Bitcoin wallets, Apple iTunes Backup, and more</a:t>
            </a:r>
          </a:p>
          <a:p>
            <a:pPr>
              <a:buFont typeface="Arial" panose="020B0604020202020204" pitchFamily="34" charset="0"/>
              <a:buChar char="•"/>
            </a:pPr>
            <a:r>
              <a:rPr lang="en-GB" sz="1000" noProof="0" dirty="0">
                <a:latin typeface="Open Sans" panose="020B0606030504020204" pitchFamily="34" charset="0"/>
                <a:ea typeface="Open Sans" panose="020B0606030504020204" pitchFamily="34" charset="0"/>
                <a:cs typeface="Open Sans" panose="020B0606030504020204" pitchFamily="34" charset="0"/>
              </a:rPr>
              <a:t>Decrypt leading encryption formats like APFS, BitLocker, FileVault2, TrueCrypt, and VeraCrypt</a:t>
            </a:r>
          </a:p>
          <a:p>
            <a:pPr>
              <a:buFont typeface="Arial" panose="020B0604020202020204" pitchFamily="34" charset="0"/>
              <a:buChar char="•"/>
            </a:pPr>
            <a:r>
              <a:rPr lang="en-GB" sz="1000" noProof="0" dirty="0">
                <a:latin typeface="Open Sans" panose="020B0606030504020204" pitchFamily="34" charset="0"/>
                <a:ea typeface="Open Sans" panose="020B0606030504020204" pitchFamily="34" charset="0"/>
                <a:cs typeface="Open Sans" panose="020B0606030504020204" pitchFamily="34" charset="0"/>
              </a:rPr>
              <a:t>Streamline investigations with batch processing and a user-friendly interface</a:t>
            </a:r>
          </a:p>
        </p:txBody>
      </p:sp>
      <p:sp>
        <p:nvSpPr>
          <p:cNvPr id="2" name="TextBox 1">
            <a:extLst>
              <a:ext uri="{FF2B5EF4-FFF2-40B4-BE49-F238E27FC236}">
                <a16:creationId xmlns:a16="http://schemas.microsoft.com/office/drawing/2014/main" id="{CAEF3E3F-7337-881B-1CFA-B3F6F8E9F020}"/>
              </a:ext>
            </a:extLst>
          </p:cNvPr>
          <p:cNvSpPr txBox="1"/>
          <p:nvPr/>
        </p:nvSpPr>
        <p:spPr>
          <a:xfrm>
            <a:off x="7839575" y="1266825"/>
            <a:ext cx="4937340" cy="707886"/>
          </a:xfrm>
          <a:prstGeom prst="rect">
            <a:avLst/>
          </a:prstGeom>
          <a:noFill/>
        </p:spPr>
        <p:txBody>
          <a:bodyPr wrap="square">
            <a:spAutoFit/>
          </a:bodyPr>
          <a:lstStyle/>
          <a:p>
            <a:pPr algn="ctr"/>
            <a:r>
              <a:rPr lang="en-GB" sz="2000" noProof="0" dirty="0">
                <a:solidFill>
                  <a:srgbClr val="43A4DD"/>
                </a:solidFill>
                <a:latin typeface="Open Sans" panose="020B0606030504020204" pitchFamily="34" charset="0"/>
                <a:ea typeface="Open Sans" panose="020B0606030504020204" pitchFamily="34" charset="0"/>
                <a:cs typeface="Open Sans" panose="020B0606030504020204" pitchFamily="34" charset="0"/>
              </a:rPr>
              <a:t>LEVEL UP DECRYPTION CAPABILITIES WITH BOLT-ONS FROM PASSWARE</a:t>
            </a:r>
          </a:p>
        </p:txBody>
      </p:sp>
      <p:sp>
        <p:nvSpPr>
          <p:cNvPr id="3" name="Content Placeholder 2">
            <a:extLst>
              <a:ext uri="{FF2B5EF4-FFF2-40B4-BE49-F238E27FC236}">
                <a16:creationId xmlns:a16="http://schemas.microsoft.com/office/drawing/2014/main" id="{0B59B353-6DD3-53CC-33E2-6876AFEE8B02}"/>
              </a:ext>
            </a:extLst>
          </p:cNvPr>
          <p:cNvSpPr txBox="1">
            <a:spLocks/>
          </p:cNvSpPr>
          <p:nvPr/>
        </p:nvSpPr>
        <p:spPr>
          <a:xfrm>
            <a:off x="881999" y="4162425"/>
            <a:ext cx="6602269" cy="2286225"/>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400" b="0" i="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400" b="0" i="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b="0" i="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Aft>
                <a:spcPts val="800"/>
              </a:spcAft>
              <a:buFont typeface="Arial" panose="020B0604020202020204" pitchFamily="34" charset="0"/>
              <a:buNone/>
            </a:pPr>
            <a:r>
              <a:rPr lang="en-GB" sz="1500" spc="-5" noProof="0" dirty="0">
                <a:solidFill>
                  <a:srgbClr val="27AAE1"/>
                </a:solidFill>
                <a:latin typeface="Open Sans" panose="020B0606030504020204" pitchFamily="34" charset="0"/>
                <a:ea typeface="Open Sans" panose="020B0606030504020204" pitchFamily="34" charset="0"/>
                <a:cs typeface="Open Sans" panose="020B0606030504020204" pitchFamily="34" charset="0"/>
              </a:rPr>
              <a:t>PASSWARE KIT MOBILE</a:t>
            </a:r>
          </a:p>
          <a:p>
            <a:pPr marL="0" indent="0">
              <a:buFont typeface="Arial" panose="020B0604020202020204" pitchFamily="34" charset="0"/>
              <a:buNone/>
            </a:pPr>
            <a:r>
              <a:rPr lang="en-GB" sz="1100" noProof="0" dirty="0" err="1">
                <a:latin typeface="Open Sans" panose="020B0606030504020204" pitchFamily="34" charset="0"/>
                <a:ea typeface="Open Sans" panose="020B0606030504020204" pitchFamily="34" charset="0"/>
                <a:cs typeface="Open Sans" panose="020B0606030504020204" pitchFamily="34" charset="0"/>
              </a:rPr>
              <a:t>Passware</a:t>
            </a:r>
            <a:r>
              <a:rPr lang="en-GB" sz="1100" noProof="0" dirty="0">
                <a:latin typeface="Open Sans" panose="020B0606030504020204" pitchFamily="34" charset="0"/>
                <a:ea typeface="Open Sans" panose="020B0606030504020204" pitchFamily="34" charset="0"/>
                <a:cs typeface="Open Sans" panose="020B0606030504020204" pitchFamily="34" charset="0"/>
              </a:rPr>
              <a:t> Kit Mobile is a cutting-edge mobile forensic tool designed for unlocking and decrypting data from a wide range of Android and iPhone devices, supporting over 900 phone models.</a:t>
            </a:r>
          </a:p>
          <a:p>
            <a:r>
              <a:rPr lang="en-GB" sz="1000" noProof="0" dirty="0">
                <a:latin typeface="Open Sans" panose="020B0606030504020204" pitchFamily="34" charset="0"/>
                <a:ea typeface="Open Sans" panose="020B0606030504020204" pitchFamily="34" charset="0"/>
                <a:cs typeface="Open Sans" panose="020B0606030504020204" pitchFamily="34" charset="0"/>
              </a:rPr>
              <a:t>Bypass or recover passcodes by unlocking patterns, passwords, and PINs to extract data from encrypted devices</a:t>
            </a:r>
          </a:p>
          <a:p>
            <a:r>
              <a:rPr lang="en-GB" sz="1000" noProof="0" dirty="0">
                <a:latin typeface="Open Sans" panose="020B0606030504020204" pitchFamily="34" charset="0"/>
                <a:ea typeface="Open Sans" panose="020B0606030504020204" pitchFamily="34" charset="0"/>
                <a:cs typeface="Open Sans" panose="020B0606030504020204" pitchFamily="34" charset="0"/>
              </a:rPr>
              <a:t>Process multiple devices simultaneously with its multi-window mode</a:t>
            </a:r>
          </a:p>
          <a:p>
            <a:r>
              <a:rPr lang="en-GB" sz="1000" noProof="0" dirty="0">
                <a:latin typeface="Open Sans" panose="020B0606030504020204" pitchFamily="34" charset="0"/>
                <a:ea typeface="Open Sans" panose="020B0606030504020204" pitchFamily="34" charset="0"/>
                <a:cs typeface="Open Sans" panose="020B0606030504020204" pitchFamily="34" charset="0"/>
              </a:rPr>
              <a:t>Decrypt app data by recovering iOS Keychain data, passwords, and data from apps like Signal and Wickr</a:t>
            </a:r>
          </a:p>
          <a:p>
            <a:r>
              <a:rPr lang="en-GB" sz="1000" noProof="0" dirty="0">
                <a:latin typeface="Open Sans" panose="020B0606030504020204" pitchFamily="34" charset="0"/>
                <a:ea typeface="Open Sans" panose="020B0606030504020204" pitchFamily="34" charset="0"/>
                <a:cs typeface="Open Sans" panose="020B0606030504020204" pitchFamily="34" charset="0"/>
              </a:rPr>
              <a:t>Accelerate recovery using NVIDIA/AMD GPUs and distributed computing to speed up unlock code recovery</a:t>
            </a:r>
          </a:p>
          <a:p>
            <a:r>
              <a:rPr lang="en-GB" sz="1000" noProof="0" dirty="0">
                <a:latin typeface="Open Sans" panose="020B0606030504020204" pitchFamily="34" charset="0"/>
                <a:ea typeface="Open Sans" panose="020B0606030504020204" pitchFamily="34" charset="0"/>
                <a:cs typeface="Open Sans" panose="020B0606030504020204" pitchFamily="34" charset="0"/>
              </a:rPr>
              <a:t>Conduct thorough extractions using full file-system extractions and the retrieval of hardware encryption keys</a:t>
            </a:r>
          </a:p>
          <a:p>
            <a:r>
              <a:rPr lang="en-GB" sz="1000" noProof="0" dirty="0">
                <a:latin typeface="Open Sans" panose="020B0606030504020204" pitchFamily="34" charset="0"/>
                <a:ea typeface="Open Sans" panose="020B0606030504020204" pitchFamily="34" charset="0"/>
                <a:cs typeface="Open Sans" panose="020B0606030504020204" pitchFamily="34" charset="0"/>
              </a:rPr>
              <a:t>Benefit from cross-platform support for both Windows and macOS</a:t>
            </a:r>
          </a:p>
        </p:txBody>
      </p:sp>
      <p:pic>
        <p:nvPicPr>
          <p:cNvPr id="5" name="object 25">
            <a:extLst>
              <a:ext uri="{FF2B5EF4-FFF2-40B4-BE49-F238E27FC236}">
                <a16:creationId xmlns:a16="http://schemas.microsoft.com/office/drawing/2014/main" id="{BF77EA31-21AD-FBE7-6D77-7D84624EA1A7}"/>
              </a:ext>
            </a:extLst>
          </p:cNvPr>
          <p:cNvPicPr/>
          <p:nvPr/>
        </p:nvPicPr>
        <p:blipFill>
          <a:blip r:embed="rId3" cstate="print"/>
          <a:stretch>
            <a:fillRect/>
          </a:stretch>
        </p:blipFill>
        <p:spPr>
          <a:xfrm>
            <a:off x="778669" y="200025"/>
            <a:ext cx="3962400" cy="1365975"/>
          </a:xfrm>
          <a:prstGeom prst="rect">
            <a:avLst/>
          </a:prstGeom>
        </p:spPr>
      </p:pic>
      <p:pic>
        <p:nvPicPr>
          <p:cNvPr id="8" name="Picture 7">
            <a:extLst>
              <a:ext uri="{FF2B5EF4-FFF2-40B4-BE49-F238E27FC236}">
                <a16:creationId xmlns:a16="http://schemas.microsoft.com/office/drawing/2014/main" id="{613DA28E-7D04-B929-5452-A175F4DE29D3}"/>
              </a:ext>
            </a:extLst>
          </p:cNvPr>
          <p:cNvPicPr>
            <a:picLocks noChangeAspect="1"/>
          </p:cNvPicPr>
          <p:nvPr/>
        </p:nvPicPr>
        <p:blipFill>
          <a:blip r:embed="rId4" cstate="print">
            <a:extLst>
              <a:ext uri="{28A0092B-C50C-407E-A947-70E740481C1C}">
                <a14:useLocalDpi xmlns:a14="http://schemas.microsoft.com/office/drawing/2010/main" val="0"/>
              </a:ext>
            </a:extLst>
          </a:blip>
          <a:srcRect b="50487"/>
          <a:stretch/>
        </p:blipFill>
        <p:spPr>
          <a:xfrm>
            <a:off x="8093869" y="2071486"/>
            <a:ext cx="4428753" cy="2167139"/>
          </a:xfrm>
          <a:prstGeom prst="rect">
            <a:avLst/>
          </a:prstGeom>
        </p:spPr>
      </p:pic>
      <p:pic>
        <p:nvPicPr>
          <p:cNvPr id="10" name="Picture 9">
            <a:extLst>
              <a:ext uri="{FF2B5EF4-FFF2-40B4-BE49-F238E27FC236}">
                <a16:creationId xmlns:a16="http://schemas.microsoft.com/office/drawing/2014/main" id="{3021F264-4FDE-68E2-3A68-9688AD7E8745}"/>
              </a:ext>
            </a:extLst>
          </p:cNvPr>
          <p:cNvPicPr>
            <a:picLocks noChangeAspect="1"/>
          </p:cNvPicPr>
          <p:nvPr/>
        </p:nvPicPr>
        <p:blipFill>
          <a:blip r:embed="rId4" cstate="print">
            <a:extLst>
              <a:ext uri="{28A0092B-C50C-407E-A947-70E740481C1C}">
                <a14:useLocalDpi xmlns:a14="http://schemas.microsoft.com/office/drawing/2010/main" val="0"/>
              </a:ext>
            </a:extLst>
          </a:blip>
          <a:srcRect t="51271"/>
          <a:stretch/>
        </p:blipFill>
        <p:spPr>
          <a:xfrm>
            <a:off x="8093869" y="4619625"/>
            <a:ext cx="4428753" cy="2132841"/>
          </a:xfrm>
          <a:prstGeom prst="rect">
            <a:avLst/>
          </a:prstGeom>
        </p:spPr>
      </p:pic>
    </p:spTree>
    <p:extLst>
      <p:ext uri="{BB962C8B-B14F-4D97-AF65-F5344CB8AC3E}">
        <p14:creationId xmlns:p14="http://schemas.microsoft.com/office/powerpoint/2010/main" val="811354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5" name="object 25"/>
          <p:cNvPicPr/>
          <p:nvPr/>
        </p:nvPicPr>
        <p:blipFill>
          <a:blip r:embed="rId4" cstate="print"/>
          <a:stretch>
            <a:fillRect/>
          </a:stretch>
        </p:blipFill>
        <p:spPr>
          <a:xfrm>
            <a:off x="882000" y="4793034"/>
            <a:ext cx="2484000" cy="709821"/>
          </a:xfrm>
          <a:prstGeom prst="rect">
            <a:avLst/>
          </a:prstGeom>
        </p:spPr>
      </p:pic>
      <p:sp>
        <p:nvSpPr>
          <p:cNvPr id="26" name="object 26"/>
          <p:cNvSpPr txBox="1"/>
          <p:nvPr/>
        </p:nvSpPr>
        <p:spPr>
          <a:xfrm>
            <a:off x="882000" y="2739048"/>
            <a:ext cx="5264944" cy="1602746"/>
          </a:xfrm>
          <a:prstGeom prst="rect">
            <a:avLst/>
          </a:prstGeom>
        </p:spPr>
        <p:txBody>
          <a:bodyPr vert="horz" wrap="square" lIns="0" tIns="12700" rIns="0" bIns="0" rtlCol="0">
            <a:spAutoFit/>
          </a:bodyPr>
          <a:lstStyle/>
          <a:p>
            <a:pPr>
              <a:lnSpc>
                <a:spcPct val="140000"/>
              </a:lnSpc>
              <a:spcAft>
                <a:spcPts val="800"/>
              </a:spcAft>
            </a:pPr>
            <a:r>
              <a:rPr lang="en-GB" sz="1000" noProof="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Headquartered in Seoul, South Korea, GMDSOFT is a leading developer of mobile phone forensic solutions. GMDSOFT’s MD-SERIES has been the go-to solution for hundreds of global investigation agencies since 2005.</a:t>
            </a:r>
          </a:p>
          <a:p>
            <a:pPr>
              <a:lnSpc>
                <a:spcPct val="140000"/>
              </a:lnSpc>
              <a:spcAft>
                <a:spcPts val="800"/>
              </a:spcAft>
            </a:pPr>
            <a:r>
              <a:rPr lang="en-GB" sz="1000" noProof="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Detego Global is GMDSOFT’s exclusive global partner (excluding China), as well as the exclusive distributor of all GMDSOFT MD-SERIES products in the United States, South Africa, and Kenya. Outside of the exclusive territories, Detego Global is also the global distributor of all GMDSOFT MD-SERIES products.</a:t>
            </a:r>
          </a:p>
        </p:txBody>
      </p:sp>
      <p:sp>
        <p:nvSpPr>
          <p:cNvPr id="28" name="object 28"/>
          <p:cNvSpPr txBox="1"/>
          <p:nvPr/>
        </p:nvSpPr>
        <p:spPr>
          <a:xfrm>
            <a:off x="882000" y="5534025"/>
            <a:ext cx="5417344" cy="1069267"/>
          </a:xfrm>
          <a:prstGeom prst="rect">
            <a:avLst/>
          </a:prstGeom>
        </p:spPr>
        <p:txBody>
          <a:bodyPr vert="horz" wrap="square" lIns="0" tIns="12700" rIns="0" bIns="0" rtlCol="0">
            <a:spAutoFit/>
          </a:bodyPr>
          <a:lstStyle/>
          <a:p>
            <a:pPr>
              <a:lnSpc>
                <a:spcPct val="140000"/>
              </a:lnSpc>
              <a:spcAft>
                <a:spcPts val="800"/>
              </a:spcAft>
            </a:pPr>
            <a:r>
              <a:rPr lang="en-GB" sz="1000" noProof="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Detego Global has partnered with </a:t>
            </a:r>
            <a:r>
              <a:rPr lang="en-GB" sz="1000" noProof="0" dirty="0" err="1">
                <a:solidFill>
                  <a:schemeClr val="bg1"/>
                </a:solidFill>
                <a:effectLst/>
                <a:latin typeface="Open Sans" panose="020B0606030504020204" pitchFamily="34" charset="0"/>
                <a:ea typeface="Open Sans" panose="020B0606030504020204" pitchFamily="34" charset="0"/>
                <a:cs typeface="Open Sans" panose="020B0606030504020204" pitchFamily="34" charset="0"/>
              </a:rPr>
              <a:t>Passware</a:t>
            </a:r>
            <a:r>
              <a:rPr lang="en-GB" sz="1000" noProof="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 Inc to fully integrate its industry-leading solution into the Detego Unified Digital Forensics Platform. This allows users to seamlessly identify encrypted evidence, and recover and crack passwords from 300+ file types. Not only can Detego automatically identify every encrypted and password-protected file or folder on an exhibit, it can also effortlessly gain access in a matter of seconds. </a:t>
            </a:r>
          </a:p>
        </p:txBody>
      </p:sp>
      <p:sp>
        <p:nvSpPr>
          <p:cNvPr id="43" name="object 17">
            <a:extLst>
              <a:ext uri="{FF2B5EF4-FFF2-40B4-BE49-F238E27FC236}">
                <a16:creationId xmlns:a16="http://schemas.microsoft.com/office/drawing/2014/main" id="{86F86731-774C-444D-8049-F0C32A60CA8A}"/>
              </a:ext>
            </a:extLst>
          </p:cNvPr>
          <p:cNvSpPr txBox="1">
            <a:spLocks noGrp="1"/>
          </p:cNvSpPr>
          <p:nvPr>
            <p:ph type="title"/>
          </p:nvPr>
        </p:nvSpPr>
        <p:spPr>
          <a:xfrm>
            <a:off x="882000" y="756961"/>
            <a:ext cx="11596688" cy="753027"/>
          </a:xfrm>
          <a:prstGeom prst="rect">
            <a:avLst/>
          </a:prstGeom>
        </p:spPr>
        <p:txBody>
          <a:bodyPr vert="horz" wrap="square" lIns="0" tIns="12700" rIns="0" bIns="0" rtlCol="0">
            <a:spAutoFit/>
          </a:bodyPr>
          <a:lstStyle/>
          <a:p>
            <a:pPr marL="12700">
              <a:spcBef>
                <a:spcPts val="100"/>
              </a:spcBef>
            </a:pPr>
            <a:r>
              <a:rPr lang="en-GB" b="0" spc="-10" noProof="0" dirty="0">
                <a:latin typeface="Bebas Neue" panose="020B0606020202050201" pitchFamily="34" charset="0"/>
              </a:rPr>
              <a:t>Partnerships and Integrated Solutions</a:t>
            </a:r>
            <a:endParaRPr lang="en-GB" b="0" spc="-40" noProof="0" dirty="0">
              <a:latin typeface="Bebas Neue" panose="020B0606020202050201" pitchFamily="34" charset="0"/>
            </a:endParaRPr>
          </a:p>
        </p:txBody>
      </p:sp>
      <p:pic>
        <p:nvPicPr>
          <p:cNvPr id="1026" name="Picture 2">
            <a:extLst>
              <a:ext uri="{FF2B5EF4-FFF2-40B4-BE49-F238E27FC236}">
                <a16:creationId xmlns:a16="http://schemas.microsoft.com/office/drawing/2014/main" id="{5870D4D8-2A97-5CE2-18C7-721477F29A4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2000" y="2011680"/>
            <a:ext cx="2162969" cy="478266"/>
          </a:xfrm>
          <a:prstGeom prst="rect">
            <a:avLst/>
          </a:prstGeom>
          <a:noFill/>
          <a:extLst>
            <a:ext uri="{909E8E84-426E-40DD-AFC4-6F175D3DCCD1}">
              <a14:hiddenFill xmlns:a14="http://schemas.microsoft.com/office/drawing/2010/main">
                <a:solidFill>
                  <a:srgbClr val="FFFFFF"/>
                </a:solidFill>
              </a14:hiddenFill>
            </a:ext>
          </a:extLst>
        </p:spPr>
      </p:pic>
      <p:sp>
        <p:nvSpPr>
          <p:cNvPr id="2" name="object 26">
            <a:extLst>
              <a:ext uri="{FF2B5EF4-FFF2-40B4-BE49-F238E27FC236}">
                <a16:creationId xmlns:a16="http://schemas.microsoft.com/office/drawing/2014/main" id="{20D6CFE1-3A6C-3EE6-13D6-A35A535CFD71}"/>
              </a:ext>
            </a:extLst>
          </p:cNvPr>
          <p:cNvSpPr txBox="1"/>
          <p:nvPr/>
        </p:nvSpPr>
        <p:spPr>
          <a:xfrm>
            <a:off x="6707156" y="2687626"/>
            <a:ext cx="5264944" cy="1818190"/>
          </a:xfrm>
          <a:prstGeom prst="rect">
            <a:avLst/>
          </a:prstGeom>
        </p:spPr>
        <p:txBody>
          <a:bodyPr vert="horz" wrap="square" lIns="0" tIns="12700" rIns="0" bIns="0" rtlCol="0">
            <a:spAutoFit/>
          </a:bodyPr>
          <a:lstStyle/>
          <a:p>
            <a:pPr>
              <a:lnSpc>
                <a:spcPct val="140000"/>
              </a:lnSpc>
              <a:spcAft>
                <a:spcPts val="800"/>
              </a:spcAft>
            </a:pPr>
            <a:r>
              <a:rPr lang="en-GB" sz="1000" noProof="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MSAB is a global leader in forensic technology for mobile device examination and analysis to protect lives with software solutions. Their mission is to find the truth and protect the innocent by using products developed in conjunction with the EU FORMOBILE standard project. </a:t>
            </a:r>
          </a:p>
          <a:p>
            <a:pPr>
              <a:lnSpc>
                <a:spcPct val="140000"/>
              </a:lnSpc>
              <a:spcAft>
                <a:spcPts val="800"/>
              </a:spcAft>
            </a:pPr>
            <a:r>
              <a:rPr lang="en-GB" sz="1000" noProof="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MSAB has been involved in mobile communications since 1984 and has focused on mobile forensics and mobile data extraction since 2003. MSAB serves law enforcement agencies, prisons/correctional institutions, intelligence agencies, tax authorities, border control agencies, the military, and selected private companies.</a:t>
            </a:r>
          </a:p>
        </p:txBody>
      </p:sp>
      <p:pic>
        <p:nvPicPr>
          <p:cNvPr id="4" name="Picture 3">
            <a:extLst>
              <a:ext uri="{FF2B5EF4-FFF2-40B4-BE49-F238E27FC236}">
                <a16:creationId xmlns:a16="http://schemas.microsoft.com/office/drawing/2014/main" id="{2BCED40D-A08E-CD6A-1228-8D75254A27AA}"/>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b="68508"/>
          <a:stretch/>
        </p:blipFill>
        <p:spPr>
          <a:xfrm>
            <a:off x="6745830" y="2105025"/>
            <a:ext cx="1271839" cy="400528"/>
          </a:xfrm>
          <a:prstGeom prst="rect">
            <a:avLst/>
          </a:prstGeom>
        </p:spPr>
      </p:pic>
      <p:pic>
        <p:nvPicPr>
          <p:cNvPr id="5" name="Picture 4">
            <a:extLst>
              <a:ext uri="{FF2B5EF4-FFF2-40B4-BE49-F238E27FC236}">
                <a16:creationId xmlns:a16="http://schemas.microsoft.com/office/drawing/2014/main" id="{E9CE403F-8E30-C136-5E29-5EF0CFED701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707156" y="5143454"/>
            <a:ext cx="1534041" cy="1080000"/>
          </a:xfrm>
          <a:prstGeom prst="rect">
            <a:avLst/>
          </a:prstGeom>
        </p:spPr>
      </p:pic>
      <p:sp>
        <p:nvSpPr>
          <p:cNvPr id="6" name="object 28">
            <a:extLst>
              <a:ext uri="{FF2B5EF4-FFF2-40B4-BE49-F238E27FC236}">
                <a16:creationId xmlns:a16="http://schemas.microsoft.com/office/drawing/2014/main" id="{93E309C7-3871-9C52-054D-C4748C708A04}"/>
              </a:ext>
            </a:extLst>
          </p:cNvPr>
          <p:cNvSpPr txBox="1"/>
          <p:nvPr/>
        </p:nvSpPr>
        <p:spPr>
          <a:xfrm>
            <a:off x="8474869" y="5138788"/>
            <a:ext cx="3497231" cy="1500154"/>
          </a:xfrm>
          <a:prstGeom prst="rect">
            <a:avLst/>
          </a:prstGeom>
        </p:spPr>
        <p:txBody>
          <a:bodyPr vert="horz" wrap="square" lIns="0" tIns="12700" rIns="0" bIns="0" rtlCol="0">
            <a:spAutoFit/>
          </a:bodyPr>
          <a:lstStyle/>
          <a:p>
            <a:pPr>
              <a:lnSpc>
                <a:spcPct val="140000"/>
              </a:lnSpc>
              <a:spcAft>
                <a:spcPts val="800"/>
              </a:spcAft>
            </a:pPr>
            <a:r>
              <a:rPr lang="en-GB" sz="1000" noProof="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Detego Global has partnered with Project VIC for close to five years to create a safer world for children. We've integrated support for Project VIC hashes to accelerate the detection of millions of known child sexual abuse material. Law enforcement teams leverage this technology to fast-track the identification of victims and bring perpetrators to justice.</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3" name="object 17">
            <a:extLst>
              <a:ext uri="{FF2B5EF4-FFF2-40B4-BE49-F238E27FC236}">
                <a16:creationId xmlns:a16="http://schemas.microsoft.com/office/drawing/2014/main" id="{86F86731-774C-444D-8049-F0C32A60CA8A}"/>
              </a:ext>
            </a:extLst>
          </p:cNvPr>
          <p:cNvSpPr txBox="1">
            <a:spLocks noGrp="1"/>
          </p:cNvSpPr>
          <p:nvPr>
            <p:ph type="title"/>
          </p:nvPr>
        </p:nvSpPr>
        <p:spPr>
          <a:xfrm>
            <a:off x="816769" y="413237"/>
            <a:ext cx="11977688" cy="1151597"/>
          </a:xfrm>
          <a:prstGeom prst="rect">
            <a:avLst/>
          </a:prstGeom>
        </p:spPr>
        <p:txBody>
          <a:bodyPr vert="horz" wrap="square" lIns="0" tIns="12700" rIns="0" bIns="0" rtlCol="0">
            <a:spAutoFit/>
          </a:bodyPr>
          <a:lstStyle/>
          <a:p>
            <a:pPr marL="12700" algn="ctr">
              <a:spcBef>
                <a:spcPts val="100"/>
              </a:spcBef>
            </a:pPr>
            <a:r>
              <a:rPr lang="en-GB" sz="8000" b="0" spc="-10" noProof="0" dirty="0">
                <a:latin typeface="Bebas Neue" panose="020B0606020202050201" pitchFamily="34" charset="0"/>
              </a:rPr>
              <a:t>See these solutions in action</a:t>
            </a:r>
            <a:endParaRPr lang="en-GB" sz="8000" b="0" spc="-40" noProof="0" dirty="0">
              <a:solidFill>
                <a:srgbClr val="00B0F0"/>
              </a:solidFill>
              <a:latin typeface="Bebas Neue" panose="020B0606020202050201" pitchFamily="34" charset="0"/>
            </a:endParaRPr>
          </a:p>
        </p:txBody>
      </p:sp>
      <p:pic>
        <p:nvPicPr>
          <p:cNvPr id="2" name="Picture 1">
            <a:extLst>
              <a:ext uri="{FF2B5EF4-FFF2-40B4-BE49-F238E27FC236}">
                <a16:creationId xmlns:a16="http://schemas.microsoft.com/office/drawing/2014/main" id="{856BED12-E8C6-445C-25B1-9435699AF9A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56482" y="1724025"/>
            <a:ext cx="7898262" cy="5838825"/>
          </a:xfrm>
          <a:prstGeom prst="rect">
            <a:avLst/>
          </a:prstGeom>
        </p:spPr>
      </p:pic>
    </p:spTree>
    <p:extLst>
      <p:ext uri="{BB962C8B-B14F-4D97-AF65-F5344CB8AC3E}">
        <p14:creationId xmlns:p14="http://schemas.microsoft.com/office/powerpoint/2010/main" val="228360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40572ADE-9C6A-C8D6-05C1-43C25B350741}"/>
              </a:ext>
            </a:extLst>
          </p:cNvPr>
          <p:cNvSpPr txBox="1"/>
          <p:nvPr/>
        </p:nvSpPr>
        <p:spPr>
          <a:xfrm>
            <a:off x="854868" y="2333625"/>
            <a:ext cx="11049001" cy="3836243"/>
          </a:xfrm>
          <a:prstGeom prst="rect">
            <a:avLst/>
          </a:prstGeom>
          <a:noFill/>
        </p:spPr>
        <p:txBody>
          <a:bodyPr wrap="square">
            <a:spAutoFit/>
          </a:bodyPr>
          <a:lstStyle/>
          <a:p>
            <a:pPr marL="38100" marR="30480">
              <a:lnSpc>
                <a:spcPct val="109300"/>
              </a:lnSpc>
              <a:spcBef>
                <a:spcPts val="1200"/>
              </a:spcBef>
            </a:pPr>
            <a:r>
              <a:rPr lang="en-GB" sz="3200" spc="-10" noProof="0" dirty="0">
                <a:solidFill>
                  <a:schemeClr val="bg1"/>
                </a:solidFill>
                <a:latin typeface="Bebas Neue" panose="020B0000000000000000" pitchFamily="34" charset="0"/>
                <a:ea typeface="Open Sans" panose="020B0606030504020204" pitchFamily="34" charset="0"/>
                <a:cs typeface="Open Sans" panose="020B0606030504020204" pitchFamily="34" charset="0"/>
              </a:rPr>
              <a:t>Like any other Law Enforcement Agency, we were falling behind and failing in overwhelming backlogs.  We were able to leverage the speed, ease-of-use and capabilities that Detego has to reimagine and refine our process to become successful and increase our services.</a:t>
            </a:r>
          </a:p>
          <a:p>
            <a:pPr marL="38100" marR="30480">
              <a:lnSpc>
                <a:spcPct val="109300"/>
              </a:lnSpc>
              <a:spcBef>
                <a:spcPts val="1200"/>
              </a:spcBef>
            </a:pPr>
            <a:r>
              <a:rPr lang="en-GB" sz="3200" spc="-10" noProof="0" dirty="0">
                <a:solidFill>
                  <a:schemeClr val="bg1"/>
                </a:solidFill>
                <a:latin typeface="Bebas Neue" panose="020B0000000000000000" pitchFamily="34" charset="0"/>
                <a:ea typeface="Open Sans" panose="020B0606030504020204" pitchFamily="34" charset="0"/>
                <a:cs typeface="Open Sans" panose="020B0606030504020204" pitchFamily="34" charset="0"/>
              </a:rPr>
              <a:t>Detego increased our efficiency, provided a multiplatform solution and saved our agency tens of thousands of dollars in manpower, licenses, and equipment.</a:t>
            </a:r>
          </a:p>
          <a:p>
            <a:pPr marL="12700" marR="30480">
              <a:lnSpc>
                <a:spcPct val="200000"/>
              </a:lnSpc>
              <a:spcAft>
                <a:spcPts val="1200"/>
              </a:spcAft>
            </a:pPr>
            <a:r>
              <a:rPr lang="en-GB" sz="1400" spc="-10" noProof="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Sergeant, Special Operations Division, Nebraska State Patrol</a:t>
            </a:r>
          </a:p>
        </p:txBody>
      </p:sp>
      <p:sp>
        <p:nvSpPr>
          <p:cNvPr id="10" name="TextBox 9">
            <a:extLst>
              <a:ext uri="{FF2B5EF4-FFF2-40B4-BE49-F238E27FC236}">
                <a16:creationId xmlns:a16="http://schemas.microsoft.com/office/drawing/2014/main" id="{E669A82F-26A1-F2DF-22B1-153251D6F355}"/>
              </a:ext>
            </a:extLst>
          </p:cNvPr>
          <p:cNvSpPr txBox="1"/>
          <p:nvPr/>
        </p:nvSpPr>
        <p:spPr>
          <a:xfrm>
            <a:off x="468156" y="2011239"/>
            <a:ext cx="545342" cy="1323439"/>
          </a:xfrm>
          <a:prstGeom prst="rect">
            <a:avLst/>
          </a:prstGeom>
          <a:noFill/>
        </p:spPr>
        <p:txBody>
          <a:bodyPr wrap="none" rtlCol="0">
            <a:spAutoFit/>
          </a:bodyPr>
          <a:lstStyle/>
          <a:p>
            <a:r>
              <a:rPr lang="en-GB" sz="8000" b="1" noProof="0" dirty="0">
                <a:solidFill>
                  <a:srgbClr val="43A4DD"/>
                </a:solidFill>
                <a:latin typeface="Bebas Neue Bold" panose="020B0000000000000000" pitchFamily="34" charset="0"/>
              </a:rPr>
              <a:t>“</a:t>
            </a:r>
          </a:p>
        </p:txBody>
      </p:sp>
      <p:sp>
        <p:nvSpPr>
          <p:cNvPr id="11" name="TextBox 10">
            <a:extLst>
              <a:ext uri="{FF2B5EF4-FFF2-40B4-BE49-F238E27FC236}">
                <a16:creationId xmlns:a16="http://schemas.microsoft.com/office/drawing/2014/main" id="{F732C932-2FB9-2211-0D53-09B5C2F05082}"/>
              </a:ext>
            </a:extLst>
          </p:cNvPr>
          <p:cNvSpPr txBox="1"/>
          <p:nvPr/>
        </p:nvSpPr>
        <p:spPr>
          <a:xfrm>
            <a:off x="11663327" y="4869245"/>
            <a:ext cx="545342" cy="1323439"/>
          </a:xfrm>
          <a:prstGeom prst="rect">
            <a:avLst/>
          </a:prstGeom>
          <a:noFill/>
        </p:spPr>
        <p:txBody>
          <a:bodyPr wrap="none" rtlCol="0">
            <a:spAutoFit/>
          </a:bodyPr>
          <a:lstStyle/>
          <a:p>
            <a:r>
              <a:rPr lang="en-GB" sz="8000" b="1" noProof="0" dirty="0">
                <a:solidFill>
                  <a:srgbClr val="43A4DD"/>
                </a:solidFill>
                <a:latin typeface="Bebas Neue Bold" panose="020B0000000000000000" pitchFamily="34" charset="0"/>
              </a:rPr>
              <a:t>”</a:t>
            </a:r>
          </a:p>
        </p:txBody>
      </p:sp>
      <p:sp>
        <p:nvSpPr>
          <p:cNvPr id="12" name="Title 3">
            <a:extLst>
              <a:ext uri="{FF2B5EF4-FFF2-40B4-BE49-F238E27FC236}">
                <a16:creationId xmlns:a16="http://schemas.microsoft.com/office/drawing/2014/main" id="{92593708-616B-382B-7D80-21083A8CFCF6}"/>
              </a:ext>
            </a:extLst>
          </p:cNvPr>
          <p:cNvSpPr>
            <a:spLocks noGrp="1"/>
          </p:cNvSpPr>
          <p:nvPr>
            <p:ph type="title"/>
          </p:nvPr>
        </p:nvSpPr>
        <p:spPr>
          <a:xfrm>
            <a:off x="923925" y="403225"/>
            <a:ext cx="11596688" cy="1460500"/>
          </a:xfrm>
        </p:spPr>
        <p:txBody>
          <a:bodyPr/>
          <a:lstStyle/>
          <a:p>
            <a:r>
              <a:rPr lang="en-GB" b="0" noProof="0" dirty="0">
                <a:latin typeface="Bebas Neue" panose="020B0606020202050201" pitchFamily="34" charset="0"/>
              </a:rPr>
              <a:t>What our customers say</a:t>
            </a:r>
          </a:p>
        </p:txBody>
      </p:sp>
    </p:spTree>
    <p:extLst>
      <p:ext uri="{BB962C8B-B14F-4D97-AF65-F5344CB8AC3E}">
        <p14:creationId xmlns:p14="http://schemas.microsoft.com/office/powerpoint/2010/main" val="753544872"/>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8" name="object 17">
            <a:extLst>
              <a:ext uri="{FF2B5EF4-FFF2-40B4-BE49-F238E27FC236}">
                <a16:creationId xmlns:a16="http://schemas.microsoft.com/office/drawing/2014/main" id="{53CD2E97-D73A-49DD-8DCB-930C8A47F941}"/>
              </a:ext>
            </a:extLst>
          </p:cNvPr>
          <p:cNvSpPr txBox="1">
            <a:spLocks noGrp="1"/>
          </p:cNvSpPr>
          <p:nvPr>
            <p:ph type="title"/>
          </p:nvPr>
        </p:nvSpPr>
        <p:spPr>
          <a:xfrm>
            <a:off x="923925" y="763373"/>
            <a:ext cx="11596688" cy="740203"/>
          </a:xfrm>
          <a:prstGeom prst="rect">
            <a:avLst/>
          </a:prstGeom>
        </p:spPr>
        <p:txBody>
          <a:bodyPr vert="horz" wrap="square" lIns="0" tIns="0" rIns="0" bIns="0" rtlCol="0">
            <a:spAutoFit/>
          </a:bodyPr>
          <a:lstStyle/>
          <a:p>
            <a:pPr marL="12700">
              <a:spcBef>
                <a:spcPts val="100"/>
              </a:spcBef>
            </a:pPr>
            <a:r>
              <a:rPr lang="en-GB" b="0" spc="-10" noProof="0" dirty="0">
                <a:latin typeface="Bebas Neue" panose="020B0606020202050201" pitchFamily="34" charset="0"/>
              </a:rPr>
              <a:t>We are Detego global</a:t>
            </a:r>
            <a:endParaRPr lang="en-GB" b="0" spc="-40" noProof="0" dirty="0">
              <a:latin typeface="Bebas Neue" panose="020B0606020202050201" pitchFamily="34" charset="0"/>
            </a:endParaRPr>
          </a:p>
        </p:txBody>
      </p:sp>
      <p:sp>
        <p:nvSpPr>
          <p:cNvPr id="2" name="Content Placeholder 1">
            <a:extLst>
              <a:ext uri="{FF2B5EF4-FFF2-40B4-BE49-F238E27FC236}">
                <a16:creationId xmlns:a16="http://schemas.microsoft.com/office/drawing/2014/main" id="{97A1D7DF-ECA0-1547-A2AA-7C8663A56A2C}"/>
              </a:ext>
            </a:extLst>
          </p:cNvPr>
          <p:cNvSpPr>
            <a:spLocks noGrp="1"/>
          </p:cNvSpPr>
          <p:nvPr>
            <p:ph idx="1"/>
          </p:nvPr>
        </p:nvSpPr>
        <p:spPr>
          <a:xfrm>
            <a:off x="923925" y="1798950"/>
            <a:ext cx="4883944" cy="4799013"/>
          </a:xfrm>
        </p:spPr>
        <p:txBody>
          <a:bodyPr>
            <a:normAutofit fontScale="92500" lnSpcReduction="10000"/>
          </a:bodyPr>
          <a:lstStyle/>
          <a:p>
            <a:pPr marL="0" indent="0">
              <a:lnSpc>
                <a:spcPct val="120000"/>
              </a:lnSpc>
              <a:buNone/>
            </a:pPr>
            <a:r>
              <a:rPr lang="en-GB" sz="3500" spc="-5" noProof="0" dirty="0">
                <a:solidFill>
                  <a:srgbClr val="27AAE1"/>
                </a:solidFill>
                <a:latin typeface="Bebas Neue" panose="020B0606020202050201" pitchFamily="34" charset="0"/>
                <a:cs typeface="Roboto-Medium"/>
              </a:rPr>
              <a:t>Helping you solve </a:t>
            </a:r>
            <a:r>
              <a:rPr lang="en-GB" sz="3500" noProof="0" dirty="0">
                <a:solidFill>
                  <a:srgbClr val="27AAE1"/>
                </a:solidFill>
                <a:latin typeface="Bebas Neue" panose="020B0606020202050201" pitchFamily="34" charset="0"/>
                <a:cs typeface="Roboto-Medium"/>
              </a:rPr>
              <a:t>the</a:t>
            </a:r>
            <a:r>
              <a:rPr lang="en-GB" sz="3500" spc="-5" noProof="0" dirty="0">
                <a:solidFill>
                  <a:srgbClr val="27AAE1"/>
                </a:solidFill>
                <a:latin typeface="Bebas Neue" panose="020B0606020202050201" pitchFamily="34" charset="0"/>
                <a:cs typeface="Roboto-Medium"/>
              </a:rPr>
              <a:t> security challenges</a:t>
            </a:r>
            <a:r>
              <a:rPr lang="en-GB" sz="3500" spc="-10" noProof="0" dirty="0">
                <a:solidFill>
                  <a:srgbClr val="27AAE1"/>
                </a:solidFill>
                <a:latin typeface="Bebas Neue" panose="020B0606020202050201" pitchFamily="34" charset="0"/>
                <a:cs typeface="Roboto-Medium"/>
              </a:rPr>
              <a:t> </a:t>
            </a:r>
            <a:r>
              <a:rPr lang="en-GB" sz="3500" spc="-5" noProof="0" dirty="0">
                <a:solidFill>
                  <a:srgbClr val="27AAE1"/>
                </a:solidFill>
                <a:latin typeface="Bebas Neue" panose="020B0606020202050201" pitchFamily="34" charset="0"/>
                <a:cs typeface="Roboto-Medium"/>
              </a:rPr>
              <a:t>of</a:t>
            </a:r>
            <a:r>
              <a:rPr lang="en-GB" sz="3500" spc="-10" noProof="0" dirty="0">
                <a:solidFill>
                  <a:srgbClr val="27AAE1"/>
                </a:solidFill>
                <a:latin typeface="Bebas Neue" panose="020B0606020202050201" pitchFamily="34" charset="0"/>
                <a:cs typeface="Roboto-Medium"/>
              </a:rPr>
              <a:t> </a:t>
            </a:r>
            <a:r>
              <a:rPr lang="en-GB" sz="3500" noProof="0" dirty="0">
                <a:solidFill>
                  <a:srgbClr val="27AAE1"/>
                </a:solidFill>
                <a:latin typeface="Bebas Neue" panose="020B0606020202050201" pitchFamily="34" charset="0"/>
                <a:cs typeface="Roboto-Medium"/>
              </a:rPr>
              <a:t>the</a:t>
            </a:r>
            <a:r>
              <a:rPr lang="en-GB" sz="3500" spc="-5" noProof="0" dirty="0">
                <a:solidFill>
                  <a:srgbClr val="27AAE1"/>
                </a:solidFill>
                <a:latin typeface="Bebas Neue" panose="020B0606020202050201" pitchFamily="34" charset="0"/>
                <a:cs typeface="Roboto-Medium"/>
              </a:rPr>
              <a:t> 21st</a:t>
            </a:r>
            <a:r>
              <a:rPr lang="en-GB" sz="3500" spc="-10" noProof="0" dirty="0">
                <a:solidFill>
                  <a:srgbClr val="27AAE1"/>
                </a:solidFill>
                <a:latin typeface="Bebas Neue" panose="020B0606020202050201" pitchFamily="34" charset="0"/>
                <a:cs typeface="Roboto-Medium"/>
              </a:rPr>
              <a:t> </a:t>
            </a:r>
            <a:r>
              <a:rPr lang="en-GB" sz="3500" spc="-5" noProof="0" dirty="0">
                <a:solidFill>
                  <a:srgbClr val="27AAE1"/>
                </a:solidFill>
                <a:latin typeface="Bebas Neue" panose="020B0606020202050201" pitchFamily="34" charset="0"/>
                <a:cs typeface="Roboto-Medium"/>
              </a:rPr>
              <a:t>century</a:t>
            </a:r>
            <a:endParaRPr lang="en-GB" sz="3500" noProof="0" dirty="0">
              <a:solidFill>
                <a:srgbClr val="27AAE1"/>
              </a:solidFill>
              <a:latin typeface="Bebas Neue" panose="020B0606020202050201" pitchFamily="34" charset="0"/>
              <a:cs typeface="Roboto-Medium"/>
            </a:endParaRPr>
          </a:p>
          <a:p>
            <a:pPr marL="0" indent="0">
              <a:lnSpc>
                <a:spcPct val="160000"/>
              </a:lnSpc>
              <a:spcAft>
                <a:spcPts val="800"/>
              </a:spcAft>
              <a:buNone/>
            </a:pPr>
            <a:r>
              <a:rPr lang="en-GB" sz="1300" noProof="0" dirty="0">
                <a:effectLst/>
                <a:latin typeface="Open Sans" panose="020B0606030504020204" pitchFamily="34" charset="0"/>
                <a:ea typeface="Open Sans" panose="020B0606030504020204" pitchFamily="34" charset="0"/>
                <a:cs typeface="Open Sans" panose="020B0606030504020204" pitchFamily="34" charset="0"/>
              </a:rPr>
              <a:t>We are Detego Global, the company behind award-winning Digital Forensics, Case Management, and Endpoint Monitoring solutions that are trusted by the military, law enforcement teams, intelligence agencies, and enterprises around the world. </a:t>
            </a:r>
          </a:p>
          <a:p>
            <a:pPr marL="0" indent="0">
              <a:lnSpc>
                <a:spcPct val="160000"/>
              </a:lnSpc>
              <a:spcAft>
                <a:spcPts val="800"/>
              </a:spcAft>
              <a:buNone/>
            </a:pPr>
            <a:r>
              <a:rPr lang="en-GB" sz="1300" noProof="0" dirty="0">
                <a:effectLst/>
                <a:latin typeface="Open Sans" panose="020B0606030504020204" pitchFamily="34" charset="0"/>
                <a:ea typeface="Open Sans" panose="020B0606030504020204" pitchFamily="34" charset="0"/>
                <a:cs typeface="Open Sans" panose="020B0606030504020204" pitchFamily="34" charset="0"/>
              </a:rPr>
              <a:t>With the ever-increasing use of digital devices and the corresponding mass of data that’s created, our solutions have become the preferred choice for rapidly acquiring, analysing, and acting on evidence and intelligence.  </a:t>
            </a:r>
          </a:p>
          <a:p>
            <a:pPr marL="0" indent="0">
              <a:lnSpc>
                <a:spcPct val="160000"/>
              </a:lnSpc>
              <a:spcAft>
                <a:spcPts val="800"/>
              </a:spcAft>
              <a:buNone/>
            </a:pPr>
            <a:r>
              <a:rPr lang="en-GB" sz="1300" noProof="0" dirty="0">
                <a:latin typeface="Open Sans" panose="020B0606030504020204" pitchFamily="34" charset="0"/>
                <a:ea typeface="Open Sans" panose="020B0606030504020204" pitchFamily="34" charset="0"/>
                <a:cs typeface="Open Sans" panose="020B0606030504020204" pitchFamily="34" charset="0"/>
              </a:rPr>
              <a:t>T</a:t>
            </a:r>
            <a:r>
              <a:rPr lang="en-GB" sz="1300" noProof="0" dirty="0">
                <a:effectLst/>
                <a:latin typeface="Open Sans" panose="020B0606030504020204" pitchFamily="34" charset="0"/>
                <a:ea typeface="Open Sans" panose="020B0606030504020204" pitchFamily="34" charset="0"/>
                <a:cs typeface="Open Sans" panose="020B0606030504020204" pitchFamily="34" charset="0"/>
              </a:rPr>
              <a:t>rusted by customers in more than 70 countries, our solutions play a crucial role in preventing serious crimes ranging from child abuse and human trafficking to fraud and terrorism. </a:t>
            </a:r>
            <a:endParaRPr lang="en-GB" sz="1300" noProof="0" dirty="0">
              <a:latin typeface="Open Sans" panose="020B0606030504020204" pitchFamily="34" charset="0"/>
              <a:ea typeface="Open Sans" panose="020B0606030504020204" pitchFamily="34" charset="0"/>
              <a:cs typeface="Open Sans" panose="020B0606030504020204" pitchFamily="34" charset="0"/>
            </a:endParaRPr>
          </a:p>
          <a:p>
            <a:pPr marL="0" indent="0">
              <a:lnSpc>
                <a:spcPct val="120000"/>
              </a:lnSpc>
              <a:spcAft>
                <a:spcPts val="800"/>
              </a:spcAft>
              <a:buNone/>
            </a:pPr>
            <a:endParaRPr lang="en-GB" sz="1600" noProof="0" dirty="0">
              <a:effectLst/>
            </a:endParaRPr>
          </a:p>
        </p:txBody>
      </p:sp>
      <p:cxnSp>
        <p:nvCxnSpPr>
          <p:cNvPr id="127" name="Straight Connector 126">
            <a:extLst>
              <a:ext uri="{FF2B5EF4-FFF2-40B4-BE49-F238E27FC236}">
                <a16:creationId xmlns:a16="http://schemas.microsoft.com/office/drawing/2014/main" id="{4A4794B0-C270-5E4C-BACD-1CC3BF01138C}"/>
              </a:ext>
            </a:extLst>
          </p:cNvPr>
          <p:cNvCxnSpPr>
            <a:cxnSpLocks/>
          </p:cNvCxnSpPr>
          <p:nvPr/>
        </p:nvCxnSpPr>
        <p:spPr>
          <a:xfrm>
            <a:off x="6112669" y="1798950"/>
            <a:ext cx="0" cy="494953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ED9CA496-083A-78D2-5B23-4A796FE055A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69869" y="1798950"/>
            <a:ext cx="5029200" cy="5025793"/>
          </a:xfrm>
          <a:prstGeom prst="rect">
            <a:avLst/>
          </a:prstGeom>
        </p:spPr>
      </p:pic>
    </p:spTree>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F9C7054-01A4-5624-8F4F-9279FEEA992D}"/>
            </a:ext>
          </a:extLst>
        </p:cNvPr>
        <p:cNvGrpSpPr/>
        <p:nvPr/>
      </p:nvGrpSpPr>
      <p:grpSpPr>
        <a:xfrm>
          <a:off x="0" y="0"/>
          <a:ext cx="0" cy="0"/>
          <a:chOff x="0" y="0"/>
          <a:chExt cx="0" cy="0"/>
        </a:xfrm>
      </p:grpSpPr>
      <p:sp>
        <p:nvSpPr>
          <p:cNvPr id="83" name="TextBox 82">
            <a:extLst>
              <a:ext uri="{FF2B5EF4-FFF2-40B4-BE49-F238E27FC236}">
                <a16:creationId xmlns:a16="http://schemas.microsoft.com/office/drawing/2014/main" id="{54CA78DF-C728-39F3-CE8F-AD2F1AF30180}"/>
              </a:ext>
            </a:extLst>
          </p:cNvPr>
          <p:cNvSpPr txBox="1"/>
          <p:nvPr/>
        </p:nvSpPr>
        <p:spPr>
          <a:xfrm>
            <a:off x="854868" y="2333625"/>
            <a:ext cx="8698743" cy="3730380"/>
          </a:xfrm>
          <a:prstGeom prst="rect">
            <a:avLst/>
          </a:prstGeom>
          <a:noFill/>
        </p:spPr>
        <p:txBody>
          <a:bodyPr wrap="square">
            <a:spAutoFit/>
          </a:bodyPr>
          <a:lstStyle/>
          <a:p>
            <a:pPr marL="38100" marR="30480">
              <a:lnSpc>
                <a:spcPct val="109300"/>
              </a:lnSpc>
              <a:spcBef>
                <a:spcPts val="1200"/>
              </a:spcBef>
            </a:pPr>
            <a:r>
              <a:rPr lang="en-GB" sz="3200" spc="-10" noProof="0" dirty="0">
                <a:solidFill>
                  <a:schemeClr val="bg1"/>
                </a:solidFill>
                <a:latin typeface="Bebas Neue" panose="020B0000000000000000" pitchFamily="34" charset="0"/>
                <a:ea typeface="Open Sans" panose="020B0606030504020204" pitchFamily="34" charset="0"/>
                <a:cs typeface="Open Sans" panose="020B0606030504020204" pitchFamily="34" charset="0"/>
              </a:rPr>
              <a:t>Thanks to the minimal training overhead of Ballistic imager and Field Triage kits, field teams were able to easily gather critical evidence in time-critical situations.</a:t>
            </a:r>
          </a:p>
          <a:p>
            <a:pPr marL="38100" marR="30480">
              <a:lnSpc>
                <a:spcPct val="109300"/>
              </a:lnSpc>
              <a:spcBef>
                <a:spcPts val="1200"/>
              </a:spcBef>
            </a:pPr>
            <a:r>
              <a:rPr lang="en-GB" sz="3200" spc="-10" noProof="0" dirty="0">
                <a:solidFill>
                  <a:schemeClr val="bg1"/>
                </a:solidFill>
                <a:latin typeface="Bebas Neue" panose="020B0000000000000000" pitchFamily="34" charset="0"/>
                <a:ea typeface="Open Sans" panose="020B0606030504020204" pitchFamily="34" charset="0"/>
                <a:cs typeface="Open Sans" panose="020B0606030504020204" pitchFamily="34" charset="0"/>
              </a:rPr>
              <a:t>Detego Field triage and Ballistic Imager are solid tools for tactical media exploitation that are also very user friendly.</a:t>
            </a:r>
          </a:p>
          <a:p>
            <a:pPr algn="l"/>
            <a:endParaRPr lang="en-GB" sz="1400" spc="-10" noProof="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endParaRPr>
          </a:p>
          <a:p>
            <a:pPr algn="l"/>
            <a:r>
              <a:rPr lang="en-GB" sz="1400" spc="-10" noProof="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Member, </a:t>
            </a:r>
            <a:r>
              <a:rPr lang="en-GB" sz="1400" b="0" i="0" noProof="0" dirty="0">
                <a:solidFill>
                  <a:schemeClr val="bg1"/>
                </a:solidFill>
                <a:effectLst/>
                <a:latin typeface="Open Sans Light" panose="020B0306030504020204" pitchFamily="34" charset="0"/>
                <a:ea typeface="Open Sans Light" panose="020B0306030504020204" pitchFamily="34" charset="0"/>
                <a:cs typeface="Open Sans Light" panose="020B0306030504020204" pitchFamily="34" charset="0"/>
              </a:rPr>
              <a:t>Swedish MOD Exploitation Unit</a:t>
            </a:r>
          </a:p>
          <a:p>
            <a:pPr marL="12700" marR="30480">
              <a:lnSpc>
                <a:spcPct val="200000"/>
              </a:lnSpc>
              <a:spcAft>
                <a:spcPts val="1200"/>
              </a:spcAft>
            </a:pPr>
            <a:endParaRPr lang="en-GB" sz="1400" spc="-10" noProof="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9" name="TextBox 8">
            <a:extLst>
              <a:ext uri="{FF2B5EF4-FFF2-40B4-BE49-F238E27FC236}">
                <a16:creationId xmlns:a16="http://schemas.microsoft.com/office/drawing/2014/main" id="{5BE62BB8-AE71-F39B-BD6E-FCE3C8139C14}"/>
              </a:ext>
            </a:extLst>
          </p:cNvPr>
          <p:cNvSpPr txBox="1"/>
          <p:nvPr/>
        </p:nvSpPr>
        <p:spPr>
          <a:xfrm>
            <a:off x="468156" y="2011239"/>
            <a:ext cx="545342" cy="1323439"/>
          </a:xfrm>
          <a:prstGeom prst="rect">
            <a:avLst/>
          </a:prstGeom>
          <a:noFill/>
        </p:spPr>
        <p:txBody>
          <a:bodyPr wrap="none" rtlCol="0">
            <a:spAutoFit/>
          </a:bodyPr>
          <a:lstStyle/>
          <a:p>
            <a:r>
              <a:rPr lang="en-GB" sz="8000" b="1" noProof="0" dirty="0">
                <a:solidFill>
                  <a:srgbClr val="43A4DD"/>
                </a:solidFill>
                <a:latin typeface="Bebas Neue Bold" panose="020B0000000000000000" pitchFamily="34" charset="0"/>
              </a:rPr>
              <a:t>“</a:t>
            </a:r>
          </a:p>
        </p:txBody>
      </p:sp>
      <p:sp>
        <p:nvSpPr>
          <p:cNvPr id="84" name="TextBox 83">
            <a:extLst>
              <a:ext uri="{FF2B5EF4-FFF2-40B4-BE49-F238E27FC236}">
                <a16:creationId xmlns:a16="http://schemas.microsoft.com/office/drawing/2014/main" id="{0ED731E9-A153-D7A6-EACC-E525776552E4}"/>
              </a:ext>
            </a:extLst>
          </p:cNvPr>
          <p:cNvSpPr txBox="1"/>
          <p:nvPr/>
        </p:nvSpPr>
        <p:spPr>
          <a:xfrm>
            <a:off x="9160669" y="4391025"/>
            <a:ext cx="545342" cy="1323439"/>
          </a:xfrm>
          <a:prstGeom prst="rect">
            <a:avLst/>
          </a:prstGeom>
          <a:noFill/>
        </p:spPr>
        <p:txBody>
          <a:bodyPr wrap="none" rtlCol="0">
            <a:spAutoFit/>
          </a:bodyPr>
          <a:lstStyle/>
          <a:p>
            <a:r>
              <a:rPr lang="en-GB" sz="8000" b="1" noProof="0" dirty="0">
                <a:solidFill>
                  <a:srgbClr val="43A4DD"/>
                </a:solidFill>
                <a:latin typeface="Bebas Neue Bold" panose="020B0000000000000000" pitchFamily="34" charset="0"/>
              </a:rPr>
              <a:t>”</a:t>
            </a:r>
          </a:p>
        </p:txBody>
      </p:sp>
      <p:sp>
        <p:nvSpPr>
          <p:cNvPr id="4" name="Title 3">
            <a:extLst>
              <a:ext uri="{FF2B5EF4-FFF2-40B4-BE49-F238E27FC236}">
                <a16:creationId xmlns:a16="http://schemas.microsoft.com/office/drawing/2014/main" id="{6EBDEC11-309F-D4CA-4792-C3D4FF563D61}"/>
              </a:ext>
            </a:extLst>
          </p:cNvPr>
          <p:cNvSpPr>
            <a:spLocks noGrp="1"/>
          </p:cNvSpPr>
          <p:nvPr>
            <p:ph type="title"/>
          </p:nvPr>
        </p:nvSpPr>
        <p:spPr/>
        <p:txBody>
          <a:bodyPr/>
          <a:lstStyle/>
          <a:p>
            <a:r>
              <a:rPr lang="en-GB" b="0" noProof="0" dirty="0">
                <a:latin typeface="Bebas Neue" panose="020B0606020202050201" pitchFamily="34" charset="0"/>
              </a:rPr>
              <a:t>What our customers say</a:t>
            </a:r>
          </a:p>
        </p:txBody>
      </p:sp>
    </p:spTree>
    <p:extLst>
      <p:ext uri="{BB962C8B-B14F-4D97-AF65-F5344CB8AC3E}">
        <p14:creationId xmlns:p14="http://schemas.microsoft.com/office/powerpoint/2010/main" val="1398713326"/>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3" name="TextBox 82">
            <a:extLst>
              <a:ext uri="{FF2B5EF4-FFF2-40B4-BE49-F238E27FC236}">
                <a16:creationId xmlns:a16="http://schemas.microsoft.com/office/drawing/2014/main" id="{6ECB4096-A6F7-BC4D-A067-30B14F653B5C}"/>
              </a:ext>
            </a:extLst>
          </p:cNvPr>
          <p:cNvSpPr txBox="1"/>
          <p:nvPr/>
        </p:nvSpPr>
        <p:spPr>
          <a:xfrm>
            <a:off x="854868" y="2333625"/>
            <a:ext cx="8763001" cy="3682355"/>
          </a:xfrm>
          <a:prstGeom prst="rect">
            <a:avLst/>
          </a:prstGeom>
          <a:noFill/>
        </p:spPr>
        <p:txBody>
          <a:bodyPr wrap="square">
            <a:spAutoFit/>
          </a:bodyPr>
          <a:lstStyle/>
          <a:p>
            <a:pPr marL="38100" marR="30480">
              <a:lnSpc>
                <a:spcPct val="109300"/>
              </a:lnSpc>
              <a:spcBef>
                <a:spcPts val="100"/>
              </a:spcBef>
            </a:pPr>
            <a:r>
              <a:rPr lang="en-GB" sz="3200" spc="-10" noProof="0" dirty="0">
                <a:solidFill>
                  <a:schemeClr val="bg1"/>
                </a:solidFill>
                <a:latin typeface="Bebas Neue" panose="020B0000000000000000" pitchFamily="34" charset="0"/>
                <a:ea typeface="Open Sans" panose="020B0606030504020204" pitchFamily="34" charset="0"/>
                <a:cs typeface="Open Sans" panose="020B0606030504020204" pitchFamily="34" charset="0"/>
              </a:rPr>
              <a:t>The capability and usability provided by Detego uniquely fits our needs as a forward-leaning Military unit. We had several complex issues &amp; capability gaps, which they have plugged and are helping to continually improve on. The full deployment pack has enabled a simple single source for procurement and is a quantum leap forward in our Digital Exploit capability.</a:t>
            </a:r>
          </a:p>
          <a:p>
            <a:pPr marL="12700" marR="30480">
              <a:lnSpc>
                <a:spcPct val="200000"/>
              </a:lnSpc>
              <a:spcAft>
                <a:spcPts val="1200"/>
              </a:spcAft>
            </a:pPr>
            <a:r>
              <a:rPr lang="en-GB" sz="1400" spc="-10" noProof="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MOD Special Operations Senior Subject Matter Expert</a:t>
            </a:r>
          </a:p>
        </p:txBody>
      </p:sp>
      <p:sp>
        <p:nvSpPr>
          <p:cNvPr id="9" name="TextBox 8">
            <a:extLst>
              <a:ext uri="{FF2B5EF4-FFF2-40B4-BE49-F238E27FC236}">
                <a16:creationId xmlns:a16="http://schemas.microsoft.com/office/drawing/2014/main" id="{7F2D3056-2532-314C-8677-A953F1C2FCF0}"/>
              </a:ext>
            </a:extLst>
          </p:cNvPr>
          <p:cNvSpPr txBox="1"/>
          <p:nvPr/>
        </p:nvSpPr>
        <p:spPr>
          <a:xfrm>
            <a:off x="468156" y="2011239"/>
            <a:ext cx="545342" cy="1323439"/>
          </a:xfrm>
          <a:prstGeom prst="rect">
            <a:avLst/>
          </a:prstGeom>
          <a:noFill/>
        </p:spPr>
        <p:txBody>
          <a:bodyPr wrap="none" rtlCol="0">
            <a:spAutoFit/>
          </a:bodyPr>
          <a:lstStyle/>
          <a:p>
            <a:r>
              <a:rPr lang="en-GB" sz="8000" b="1" noProof="0" dirty="0">
                <a:solidFill>
                  <a:srgbClr val="43A4DD"/>
                </a:solidFill>
                <a:latin typeface="Bebas Neue Bold" panose="020B0000000000000000" pitchFamily="34" charset="0"/>
              </a:rPr>
              <a:t>“</a:t>
            </a:r>
          </a:p>
        </p:txBody>
      </p:sp>
      <p:sp>
        <p:nvSpPr>
          <p:cNvPr id="84" name="TextBox 83">
            <a:extLst>
              <a:ext uri="{FF2B5EF4-FFF2-40B4-BE49-F238E27FC236}">
                <a16:creationId xmlns:a16="http://schemas.microsoft.com/office/drawing/2014/main" id="{01283920-6FD5-A042-83E1-BBAE780D70DD}"/>
              </a:ext>
            </a:extLst>
          </p:cNvPr>
          <p:cNvSpPr txBox="1"/>
          <p:nvPr/>
        </p:nvSpPr>
        <p:spPr>
          <a:xfrm>
            <a:off x="8932069" y="4772025"/>
            <a:ext cx="545342" cy="1323439"/>
          </a:xfrm>
          <a:prstGeom prst="rect">
            <a:avLst/>
          </a:prstGeom>
          <a:noFill/>
        </p:spPr>
        <p:txBody>
          <a:bodyPr wrap="none" rtlCol="0">
            <a:spAutoFit/>
          </a:bodyPr>
          <a:lstStyle/>
          <a:p>
            <a:r>
              <a:rPr lang="en-GB" sz="8000" b="1" noProof="0" dirty="0">
                <a:solidFill>
                  <a:srgbClr val="43A4DD"/>
                </a:solidFill>
                <a:latin typeface="Bebas Neue Bold" panose="020B0000000000000000" pitchFamily="34" charset="0"/>
              </a:rPr>
              <a:t>”</a:t>
            </a:r>
          </a:p>
        </p:txBody>
      </p:sp>
      <p:sp>
        <p:nvSpPr>
          <p:cNvPr id="4" name="Title 3">
            <a:extLst>
              <a:ext uri="{FF2B5EF4-FFF2-40B4-BE49-F238E27FC236}">
                <a16:creationId xmlns:a16="http://schemas.microsoft.com/office/drawing/2014/main" id="{E565BDC5-336B-4562-B79E-5E7B8DD8259E}"/>
              </a:ext>
            </a:extLst>
          </p:cNvPr>
          <p:cNvSpPr>
            <a:spLocks noGrp="1"/>
          </p:cNvSpPr>
          <p:nvPr>
            <p:ph type="title"/>
          </p:nvPr>
        </p:nvSpPr>
        <p:spPr/>
        <p:txBody>
          <a:bodyPr/>
          <a:lstStyle/>
          <a:p>
            <a:r>
              <a:rPr lang="en-GB" b="0" noProof="0" dirty="0">
                <a:latin typeface="Bebas Neue" panose="020B0606020202050201" pitchFamily="34" charset="0"/>
              </a:rPr>
              <a:t>What our customers say</a:t>
            </a:r>
          </a:p>
        </p:txBody>
      </p:sp>
    </p:spTree>
    <p:extLst>
      <p:ext uri="{BB962C8B-B14F-4D97-AF65-F5344CB8AC3E}">
        <p14:creationId xmlns:p14="http://schemas.microsoft.com/office/powerpoint/2010/main" val="3256294573"/>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7F2D3056-2532-314C-8677-A953F1C2FCF0}"/>
              </a:ext>
            </a:extLst>
          </p:cNvPr>
          <p:cNvSpPr txBox="1"/>
          <p:nvPr/>
        </p:nvSpPr>
        <p:spPr>
          <a:xfrm>
            <a:off x="468156" y="2011239"/>
            <a:ext cx="545342" cy="1323439"/>
          </a:xfrm>
          <a:prstGeom prst="rect">
            <a:avLst/>
          </a:prstGeom>
          <a:noFill/>
        </p:spPr>
        <p:txBody>
          <a:bodyPr wrap="none" rtlCol="0">
            <a:spAutoFit/>
          </a:bodyPr>
          <a:lstStyle/>
          <a:p>
            <a:r>
              <a:rPr lang="en-GB" sz="8000" b="1" noProof="0" dirty="0">
                <a:solidFill>
                  <a:srgbClr val="43A4DD"/>
                </a:solidFill>
                <a:latin typeface="Bebas Neue Bold" panose="020B0000000000000000" pitchFamily="34" charset="0"/>
              </a:rPr>
              <a:t>“</a:t>
            </a:r>
          </a:p>
        </p:txBody>
      </p:sp>
      <p:sp>
        <p:nvSpPr>
          <p:cNvPr id="84" name="TextBox 83">
            <a:extLst>
              <a:ext uri="{FF2B5EF4-FFF2-40B4-BE49-F238E27FC236}">
                <a16:creationId xmlns:a16="http://schemas.microsoft.com/office/drawing/2014/main" id="{01283920-6FD5-A042-83E1-BBAE780D70DD}"/>
              </a:ext>
            </a:extLst>
          </p:cNvPr>
          <p:cNvSpPr txBox="1"/>
          <p:nvPr/>
        </p:nvSpPr>
        <p:spPr>
          <a:xfrm>
            <a:off x="9224927" y="5074580"/>
            <a:ext cx="545342" cy="1323439"/>
          </a:xfrm>
          <a:prstGeom prst="rect">
            <a:avLst/>
          </a:prstGeom>
          <a:noFill/>
        </p:spPr>
        <p:txBody>
          <a:bodyPr wrap="none" rtlCol="0">
            <a:spAutoFit/>
          </a:bodyPr>
          <a:lstStyle/>
          <a:p>
            <a:r>
              <a:rPr lang="en-GB" sz="8000" b="1" noProof="0" dirty="0">
                <a:solidFill>
                  <a:srgbClr val="43A4DD"/>
                </a:solidFill>
                <a:latin typeface="Bebas Neue Bold" panose="020B0000000000000000" pitchFamily="34" charset="0"/>
              </a:rPr>
              <a:t>”</a:t>
            </a:r>
          </a:p>
        </p:txBody>
      </p:sp>
      <p:sp>
        <p:nvSpPr>
          <p:cNvPr id="4" name="Title 3">
            <a:extLst>
              <a:ext uri="{FF2B5EF4-FFF2-40B4-BE49-F238E27FC236}">
                <a16:creationId xmlns:a16="http://schemas.microsoft.com/office/drawing/2014/main" id="{E565BDC5-336B-4562-B79E-5E7B8DD8259E}"/>
              </a:ext>
            </a:extLst>
          </p:cNvPr>
          <p:cNvSpPr>
            <a:spLocks noGrp="1"/>
          </p:cNvSpPr>
          <p:nvPr>
            <p:ph type="title"/>
          </p:nvPr>
        </p:nvSpPr>
        <p:spPr/>
        <p:txBody>
          <a:bodyPr/>
          <a:lstStyle/>
          <a:p>
            <a:r>
              <a:rPr lang="en-GB" b="0" noProof="0" dirty="0">
                <a:latin typeface="Bebas Neue" panose="020B0606020202050201" pitchFamily="34" charset="0"/>
              </a:rPr>
              <a:t>What our customers say</a:t>
            </a:r>
          </a:p>
        </p:txBody>
      </p:sp>
      <p:sp>
        <p:nvSpPr>
          <p:cNvPr id="83" name="TextBox 82">
            <a:extLst>
              <a:ext uri="{FF2B5EF4-FFF2-40B4-BE49-F238E27FC236}">
                <a16:creationId xmlns:a16="http://schemas.microsoft.com/office/drawing/2014/main" id="{6ECB4096-A6F7-BC4D-A067-30B14F653B5C}"/>
              </a:ext>
            </a:extLst>
          </p:cNvPr>
          <p:cNvSpPr txBox="1"/>
          <p:nvPr/>
        </p:nvSpPr>
        <p:spPr>
          <a:xfrm>
            <a:off x="854868" y="2333625"/>
            <a:ext cx="8915401" cy="4062843"/>
          </a:xfrm>
          <a:prstGeom prst="rect">
            <a:avLst/>
          </a:prstGeom>
          <a:noFill/>
        </p:spPr>
        <p:txBody>
          <a:bodyPr wrap="square">
            <a:spAutoFit/>
          </a:bodyPr>
          <a:lstStyle/>
          <a:p>
            <a:pPr fontAlgn="base">
              <a:spcBef>
                <a:spcPts val="1200"/>
              </a:spcBef>
            </a:pPr>
            <a:r>
              <a:rPr lang="en-GB" sz="3200" spc="-10" noProof="0" dirty="0">
                <a:solidFill>
                  <a:schemeClr val="bg1"/>
                </a:solidFill>
                <a:latin typeface="Bebas Neue" panose="020B0000000000000000" pitchFamily="34" charset="0"/>
                <a:ea typeface="Open Sans" panose="020B0606030504020204" pitchFamily="34" charset="0"/>
                <a:cs typeface="Open Sans" panose="020B0606030504020204" pitchFamily="34" charset="0"/>
              </a:rPr>
              <a:t>I just wanted to pass some news on to you. I went out to a search warrant this morning and did our first deployment of Detego on our suspect’s up-and-running computer.</a:t>
            </a:r>
          </a:p>
          <a:p>
            <a:pPr fontAlgn="base">
              <a:spcBef>
                <a:spcPts val="1200"/>
              </a:spcBef>
            </a:pPr>
            <a:r>
              <a:rPr lang="en-GB" sz="3200" spc="-10" noProof="0" dirty="0">
                <a:solidFill>
                  <a:schemeClr val="bg1"/>
                </a:solidFill>
                <a:latin typeface="Bebas Neue" panose="020B0000000000000000" pitchFamily="34" charset="0"/>
                <a:ea typeface="Open Sans" panose="020B0606030504020204" pitchFamily="34" charset="0"/>
                <a:cs typeface="Open Sans" panose="020B0606030504020204" pitchFamily="34" charset="0"/>
              </a:rPr>
              <a:t>Not only did I find the material needed, but it pulled the username and passwords matching the cyber tip in no time at all. Thank you again for your help through purchasing and training. I think we will be using this tool for quite some time.</a:t>
            </a:r>
          </a:p>
          <a:p>
            <a:pPr marL="12700" marR="30480">
              <a:lnSpc>
                <a:spcPct val="200000"/>
              </a:lnSpc>
              <a:spcAft>
                <a:spcPts val="1200"/>
              </a:spcAft>
            </a:pPr>
            <a:r>
              <a:rPr lang="en-GB" sz="1400" spc="-10" noProof="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Chief Forensic Investigator, Internet Crimes Against Children Taskforce</a:t>
            </a:r>
          </a:p>
        </p:txBody>
      </p:sp>
    </p:spTree>
    <p:extLst>
      <p:ext uri="{BB962C8B-B14F-4D97-AF65-F5344CB8AC3E}">
        <p14:creationId xmlns:p14="http://schemas.microsoft.com/office/powerpoint/2010/main" val="2417165125"/>
      </p:ext>
    </p:extLst>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Text&#10;&#10;Description automatically generated with low confidence">
            <a:extLst>
              <a:ext uri="{FF2B5EF4-FFF2-40B4-BE49-F238E27FC236}">
                <a16:creationId xmlns:a16="http://schemas.microsoft.com/office/drawing/2014/main" id="{7127EFA8-8D19-F64E-AC9A-CF3A6F6E0B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71219" y="2295525"/>
            <a:ext cx="4102100" cy="2971800"/>
          </a:xfrm>
          <a:prstGeom prst="rect">
            <a:avLst/>
          </a:prstGeom>
        </p:spPr>
      </p:pic>
    </p:spTree>
    <p:extLst>
      <p:ext uri="{BB962C8B-B14F-4D97-AF65-F5344CB8AC3E}">
        <p14:creationId xmlns:p14="http://schemas.microsoft.com/office/powerpoint/2010/main" val="4652725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3E8F67BD-B974-A479-1ADF-09205EB9163C}"/>
              </a:ext>
            </a:extLst>
          </p:cNvPr>
          <p:cNvGrpSpPr/>
          <p:nvPr/>
        </p:nvGrpSpPr>
        <p:grpSpPr>
          <a:xfrm>
            <a:off x="5701266" y="2802029"/>
            <a:ext cx="6619365" cy="3593211"/>
            <a:chOff x="5701266" y="2802029"/>
            <a:chExt cx="6619365" cy="3593211"/>
          </a:xfrm>
        </p:grpSpPr>
        <p:pic>
          <p:nvPicPr>
            <p:cNvPr id="136" name="Picture 135">
              <a:extLst>
                <a:ext uri="{FF2B5EF4-FFF2-40B4-BE49-F238E27FC236}">
                  <a16:creationId xmlns:a16="http://schemas.microsoft.com/office/drawing/2014/main" id="{F961B3E4-B4F3-674E-B552-B4265EC7FEA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701266" y="2802029"/>
              <a:ext cx="6619365" cy="3593211"/>
            </a:xfrm>
            <a:prstGeom prst="rect">
              <a:avLst/>
            </a:prstGeom>
          </p:spPr>
        </p:pic>
        <p:grpSp>
          <p:nvGrpSpPr>
            <p:cNvPr id="137" name="Group 136">
              <a:extLst>
                <a:ext uri="{FF2B5EF4-FFF2-40B4-BE49-F238E27FC236}">
                  <a16:creationId xmlns:a16="http://schemas.microsoft.com/office/drawing/2014/main" id="{BC806244-C507-7E4D-8259-EFDA6863695B}"/>
                </a:ext>
              </a:extLst>
            </p:cNvPr>
            <p:cNvGrpSpPr/>
            <p:nvPr/>
          </p:nvGrpSpPr>
          <p:grpSpPr>
            <a:xfrm>
              <a:off x="8777472" y="3443572"/>
              <a:ext cx="284364" cy="461510"/>
              <a:chOff x="7325311" y="3722700"/>
              <a:chExt cx="300263" cy="487310"/>
            </a:xfrm>
          </p:grpSpPr>
          <p:pic>
            <p:nvPicPr>
              <p:cNvPr id="153" name="Picture 152">
                <a:extLst>
                  <a:ext uri="{FF2B5EF4-FFF2-40B4-BE49-F238E27FC236}">
                    <a16:creationId xmlns:a16="http://schemas.microsoft.com/office/drawing/2014/main" id="{D20CC3B6-7DDB-8B43-BAD0-91B879F8E38E}"/>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7325311" y="3722700"/>
                <a:ext cx="300263" cy="487310"/>
              </a:xfrm>
              <a:prstGeom prst="rect">
                <a:avLst/>
              </a:prstGeom>
            </p:spPr>
          </p:pic>
          <p:sp>
            <p:nvSpPr>
              <p:cNvPr id="154" name="TextBox 153">
                <a:extLst>
                  <a:ext uri="{FF2B5EF4-FFF2-40B4-BE49-F238E27FC236}">
                    <a16:creationId xmlns:a16="http://schemas.microsoft.com/office/drawing/2014/main" id="{DEC3062C-B8B5-4E4F-94A1-421A9B2D83AC}"/>
                  </a:ext>
                </a:extLst>
              </p:cNvPr>
              <p:cNvSpPr txBox="1"/>
              <p:nvPr/>
            </p:nvSpPr>
            <p:spPr>
              <a:xfrm>
                <a:off x="7333909" y="3821960"/>
                <a:ext cx="283070" cy="146242"/>
              </a:xfrm>
              <a:prstGeom prst="rect">
                <a:avLst/>
              </a:prstGeom>
              <a:noFill/>
            </p:spPr>
            <p:txBody>
              <a:bodyPr wrap="square" lIns="0" tIns="0" rIns="0" bIns="0" rtlCol="0">
                <a:spAutoFit/>
              </a:bodyPr>
              <a:lstStyle/>
              <a:p>
                <a:pPr algn="ctr"/>
                <a:r>
                  <a:rPr lang="en-GB" sz="900" b="1" noProof="0"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1&amp;2</a:t>
                </a:r>
              </a:p>
            </p:txBody>
          </p:sp>
        </p:grpSp>
        <p:grpSp>
          <p:nvGrpSpPr>
            <p:cNvPr id="138" name="Group 137">
              <a:extLst>
                <a:ext uri="{FF2B5EF4-FFF2-40B4-BE49-F238E27FC236}">
                  <a16:creationId xmlns:a16="http://schemas.microsoft.com/office/drawing/2014/main" id="{688AC210-09A1-1E45-A19C-5DEC0F4F497D}"/>
                </a:ext>
              </a:extLst>
            </p:cNvPr>
            <p:cNvGrpSpPr/>
            <p:nvPr/>
          </p:nvGrpSpPr>
          <p:grpSpPr>
            <a:xfrm>
              <a:off x="9713210" y="4139710"/>
              <a:ext cx="284364" cy="461509"/>
              <a:chOff x="7310076" y="3735621"/>
              <a:chExt cx="300263" cy="487310"/>
            </a:xfrm>
          </p:grpSpPr>
          <p:pic>
            <p:nvPicPr>
              <p:cNvPr id="151" name="Picture 150">
                <a:extLst>
                  <a:ext uri="{FF2B5EF4-FFF2-40B4-BE49-F238E27FC236}">
                    <a16:creationId xmlns:a16="http://schemas.microsoft.com/office/drawing/2014/main" id="{8CF157F7-A115-9146-B8F6-E41D6C83C0A1}"/>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7310076" y="3735621"/>
                <a:ext cx="300263" cy="487310"/>
              </a:xfrm>
              <a:prstGeom prst="rect">
                <a:avLst/>
              </a:prstGeom>
            </p:spPr>
          </p:pic>
          <p:sp>
            <p:nvSpPr>
              <p:cNvPr id="152" name="TextBox 151">
                <a:extLst>
                  <a:ext uri="{FF2B5EF4-FFF2-40B4-BE49-F238E27FC236}">
                    <a16:creationId xmlns:a16="http://schemas.microsoft.com/office/drawing/2014/main" id="{16806D7C-EFC1-644F-AE63-A9219A945477}"/>
                  </a:ext>
                </a:extLst>
              </p:cNvPr>
              <p:cNvSpPr txBox="1"/>
              <p:nvPr/>
            </p:nvSpPr>
            <p:spPr>
              <a:xfrm>
                <a:off x="7318662" y="3801637"/>
                <a:ext cx="283070" cy="194990"/>
              </a:xfrm>
              <a:prstGeom prst="rect">
                <a:avLst/>
              </a:prstGeom>
              <a:noFill/>
            </p:spPr>
            <p:txBody>
              <a:bodyPr wrap="square" lIns="0" tIns="0" rIns="0" bIns="0" rtlCol="0">
                <a:spAutoFit/>
              </a:bodyPr>
              <a:lstStyle/>
              <a:p>
                <a:pPr algn="ctr"/>
                <a:r>
                  <a:rPr lang="en-GB" sz="1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5</a:t>
                </a:r>
                <a:endParaRPr lang="en-GB" sz="1200" b="1" noProof="0"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endParaRPr>
              </a:p>
            </p:txBody>
          </p:sp>
        </p:grpSp>
        <p:grpSp>
          <p:nvGrpSpPr>
            <p:cNvPr id="140" name="Group 139">
              <a:extLst>
                <a:ext uri="{FF2B5EF4-FFF2-40B4-BE49-F238E27FC236}">
                  <a16:creationId xmlns:a16="http://schemas.microsoft.com/office/drawing/2014/main" id="{0EC49C10-A6AC-E14A-A489-FBE3960E7886}"/>
                </a:ext>
              </a:extLst>
            </p:cNvPr>
            <p:cNvGrpSpPr/>
            <p:nvPr/>
          </p:nvGrpSpPr>
          <p:grpSpPr>
            <a:xfrm>
              <a:off x="9439788" y="4652447"/>
              <a:ext cx="284364" cy="461509"/>
              <a:chOff x="7346608" y="3676156"/>
              <a:chExt cx="300263" cy="487310"/>
            </a:xfrm>
          </p:grpSpPr>
          <p:pic>
            <p:nvPicPr>
              <p:cNvPr id="147" name="Picture 146">
                <a:extLst>
                  <a:ext uri="{FF2B5EF4-FFF2-40B4-BE49-F238E27FC236}">
                    <a16:creationId xmlns:a16="http://schemas.microsoft.com/office/drawing/2014/main" id="{7E4F1427-E283-2A4D-98FF-68850A351BA0}"/>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7346608" y="3676156"/>
                <a:ext cx="300263" cy="487310"/>
              </a:xfrm>
              <a:prstGeom prst="rect">
                <a:avLst/>
              </a:prstGeom>
            </p:spPr>
          </p:pic>
          <p:sp>
            <p:nvSpPr>
              <p:cNvPr id="148" name="TextBox 147">
                <a:extLst>
                  <a:ext uri="{FF2B5EF4-FFF2-40B4-BE49-F238E27FC236}">
                    <a16:creationId xmlns:a16="http://schemas.microsoft.com/office/drawing/2014/main" id="{E3BC68A4-0323-AD44-A8D6-560855D2F0F8}"/>
                  </a:ext>
                </a:extLst>
              </p:cNvPr>
              <p:cNvSpPr txBox="1"/>
              <p:nvPr/>
            </p:nvSpPr>
            <p:spPr>
              <a:xfrm>
                <a:off x="7355181" y="3742173"/>
                <a:ext cx="283070" cy="194990"/>
              </a:xfrm>
              <a:prstGeom prst="rect">
                <a:avLst/>
              </a:prstGeom>
              <a:noFill/>
            </p:spPr>
            <p:txBody>
              <a:bodyPr wrap="square" lIns="0" tIns="0" rIns="0" bIns="0" rtlCol="0">
                <a:spAutoFit/>
              </a:bodyPr>
              <a:lstStyle/>
              <a:p>
                <a:pPr algn="ctr"/>
                <a:r>
                  <a:rPr lang="en-GB" sz="1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6</a:t>
                </a:r>
                <a:endParaRPr lang="en-GB" sz="1200" b="1" noProof="0"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endParaRPr>
              </a:p>
            </p:txBody>
          </p:sp>
        </p:grpSp>
        <p:grpSp>
          <p:nvGrpSpPr>
            <p:cNvPr id="141" name="Group 140">
              <a:extLst>
                <a:ext uri="{FF2B5EF4-FFF2-40B4-BE49-F238E27FC236}">
                  <a16:creationId xmlns:a16="http://schemas.microsoft.com/office/drawing/2014/main" id="{243D490E-DCC0-3F40-BE49-3C96169A803F}"/>
                </a:ext>
              </a:extLst>
            </p:cNvPr>
            <p:cNvGrpSpPr/>
            <p:nvPr/>
          </p:nvGrpSpPr>
          <p:grpSpPr>
            <a:xfrm>
              <a:off x="9248706" y="5201360"/>
              <a:ext cx="284364" cy="461509"/>
              <a:chOff x="7315734" y="3792702"/>
              <a:chExt cx="300263" cy="487310"/>
            </a:xfrm>
          </p:grpSpPr>
          <p:pic>
            <p:nvPicPr>
              <p:cNvPr id="145" name="Picture 144">
                <a:extLst>
                  <a:ext uri="{FF2B5EF4-FFF2-40B4-BE49-F238E27FC236}">
                    <a16:creationId xmlns:a16="http://schemas.microsoft.com/office/drawing/2014/main" id="{68578C65-061E-B54E-A636-E791459EF7D3}"/>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7315734" y="3792702"/>
                <a:ext cx="300263" cy="487310"/>
              </a:xfrm>
              <a:prstGeom prst="rect">
                <a:avLst/>
              </a:prstGeom>
            </p:spPr>
          </p:pic>
          <p:sp>
            <p:nvSpPr>
              <p:cNvPr id="146" name="TextBox 145">
                <a:extLst>
                  <a:ext uri="{FF2B5EF4-FFF2-40B4-BE49-F238E27FC236}">
                    <a16:creationId xmlns:a16="http://schemas.microsoft.com/office/drawing/2014/main" id="{74CDEAB2-3EAF-A942-9CD3-2A331D972C4F}"/>
                  </a:ext>
                </a:extLst>
              </p:cNvPr>
              <p:cNvSpPr txBox="1"/>
              <p:nvPr/>
            </p:nvSpPr>
            <p:spPr>
              <a:xfrm>
                <a:off x="7324320" y="3858718"/>
                <a:ext cx="283070" cy="194990"/>
              </a:xfrm>
              <a:prstGeom prst="rect">
                <a:avLst/>
              </a:prstGeom>
              <a:noFill/>
            </p:spPr>
            <p:txBody>
              <a:bodyPr wrap="square" lIns="0" tIns="0" rIns="0" bIns="0" rtlCol="0">
                <a:spAutoFit/>
              </a:bodyPr>
              <a:lstStyle/>
              <a:p>
                <a:pPr algn="ctr"/>
                <a:r>
                  <a:rPr lang="en-GB" sz="1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4</a:t>
                </a:r>
                <a:endParaRPr lang="en-GB" sz="1200" b="1" noProof="0"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endParaRPr>
              </a:p>
            </p:txBody>
          </p:sp>
        </p:grpSp>
        <p:grpSp>
          <p:nvGrpSpPr>
            <p:cNvPr id="142" name="Group 141">
              <a:extLst>
                <a:ext uri="{FF2B5EF4-FFF2-40B4-BE49-F238E27FC236}">
                  <a16:creationId xmlns:a16="http://schemas.microsoft.com/office/drawing/2014/main" id="{FFD4D4F4-DD26-4340-88D6-8640364BD7AA}"/>
                </a:ext>
              </a:extLst>
            </p:cNvPr>
            <p:cNvGrpSpPr/>
            <p:nvPr/>
          </p:nvGrpSpPr>
          <p:grpSpPr>
            <a:xfrm>
              <a:off x="7531311" y="3678352"/>
              <a:ext cx="284364" cy="461509"/>
              <a:chOff x="7332895" y="3766797"/>
              <a:chExt cx="300263" cy="487310"/>
            </a:xfrm>
          </p:grpSpPr>
          <p:pic>
            <p:nvPicPr>
              <p:cNvPr id="143" name="Picture 142">
                <a:extLst>
                  <a:ext uri="{FF2B5EF4-FFF2-40B4-BE49-F238E27FC236}">
                    <a16:creationId xmlns:a16="http://schemas.microsoft.com/office/drawing/2014/main" id="{F1BF7A6B-5B13-1F4B-9C3A-BFDBAF2F0A2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7332895" y="3766797"/>
                <a:ext cx="300263" cy="487310"/>
              </a:xfrm>
              <a:prstGeom prst="rect">
                <a:avLst/>
              </a:prstGeom>
            </p:spPr>
          </p:pic>
          <p:sp>
            <p:nvSpPr>
              <p:cNvPr id="144" name="TextBox 143">
                <a:extLst>
                  <a:ext uri="{FF2B5EF4-FFF2-40B4-BE49-F238E27FC236}">
                    <a16:creationId xmlns:a16="http://schemas.microsoft.com/office/drawing/2014/main" id="{4781B479-3295-6248-A204-50D2ACB1FF70}"/>
                  </a:ext>
                </a:extLst>
              </p:cNvPr>
              <p:cNvSpPr txBox="1"/>
              <p:nvPr/>
            </p:nvSpPr>
            <p:spPr>
              <a:xfrm>
                <a:off x="7341486" y="3832813"/>
                <a:ext cx="283070" cy="194990"/>
              </a:xfrm>
              <a:prstGeom prst="rect">
                <a:avLst/>
              </a:prstGeom>
              <a:noFill/>
            </p:spPr>
            <p:txBody>
              <a:bodyPr wrap="square" lIns="0" tIns="0" rIns="0" bIns="0" rtlCol="0">
                <a:spAutoFit/>
              </a:bodyPr>
              <a:lstStyle/>
              <a:p>
                <a:pPr algn="ctr"/>
                <a:r>
                  <a:rPr lang="en-GB" sz="1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3</a:t>
                </a:r>
                <a:endParaRPr lang="en-GB" sz="1200" b="1" noProof="0"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endParaRPr>
              </a:p>
            </p:txBody>
          </p:sp>
        </p:grpSp>
      </p:grpSp>
      <p:sp>
        <p:nvSpPr>
          <p:cNvPr id="88" name="object 17">
            <a:extLst>
              <a:ext uri="{FF2B5EF4-FFF2-40B4-BE49-F238E27FC236}">
                <a16:creationId xmlns:a16="http://schemas.microsoft.com/office/drawing/2014/main" id="{53CD2E97-D73A-49DD-8DCB-930C8A47F941}"/>
              </a:ext>
            </a:extLst>
          </p:cNvPr>
          <p:cNvSpPr txBox="1">
            <a:spLocks noGrp="1"/>
          </p:cNvSpPr>
          <p:nvPr>
            <p:ph type="title"/>
          </p:nvPr>
        </p:nvSpPr>
        <p:spPr>
          <a:xfrm>
            <a:off x="923925" y="763373"/>
            <a:ext cx="11596688" cy="740203"/>
          </a:xfrm>
          <a:prstGeom prst="rect">
            <a:avLst/>
          </a:prstGeom>
        </p:spPr>
        <p:txBody>
          <a:bodyPr vert="horz" wrap="square" lIns="0" tIns="0" rIns="0" bIns="0" rtlCol="0">
            <a:spAutoFit/>
          </a:bodyPr>
          <a:lstStyle/>
          <a:p>
            <a:pPr marL="12700">
              <a:spcBef>
                <a:spcPts val="100"/>
              </a:spcBef>
            </a:pPr>
            <a:r>
              <a:rPr lang="en-GB" b="0" spc="-10" noProof="0" dirty="0">
                <a:latin typeface="Bebas Neue" panose="020B0606020202050201" pitchFamily="34" charset="0"/>
              </a:rPr>
              <a:t>Why choose US?</a:t>
            </a:r>
            <a:endParaRPr lang="en-GB" b="0" spc="-40" noProof="0" dirty="0">
              <a:latin typeface="Bebas Neue" panose="020B0606020202050201" pitchFamily="34" charset="0"/>
            </a:endParaRPr>
          </a:p>
        </p:txBody>
      </p:sp>
      <p:cxnSp>
        <p:nvCxnSpPr>
          <p:cNvPr id="127" name="Straight Connector 126">
            <a:extLst>
              <a:ext uri="{FF2B5EF4-FFF2-40B4-BE49-F238E27FC236}">
                <a16:creationId xmlns:a16="http://schemas.microsoft.com/office/drawing/2014/main" id="{4A4794B0-C270-5E4C-BACD-1CC3BF01138C}"/>
              </a:ext>
            </a:extLst>
          </p:cNvPr>
          <p:cNvCxnSpPr>
            <a:cxnSpLocks/>
          </p:cNvCxnSpPr>
          <p:nvPr/>
        </p:nvCxnSpPr>
        <p:spPr>
          <a:xfrm>
            <a:off x="5350669" y="2032295"/>
            <a:ext cx="0" cy="494953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59" name="object 59"/>
          <p:cNvSpPr txBox="1"/>
          <p:nvPr/>
        </p:nvSpPr>
        <p:spPr>
          <a:xfrm>
            <a:off x="5959475" y="1926289"/>
            <a:ext cx="5410200" cy="720967"/>
          </a:xfrm>
          <a:prstGeom prst="rect">
            <a:avLst/>
          </a:prstGeom>
        </p:spPr>
        <p:txBody>
          <a:bodyPr vert="horz" wrap="square" lIns="0" tIns="12700" rIns="0" bIns="0" rtlCol="0">
            <a:spAutoFit/>
          </a:bodyPr>
          <a:lstStyle/>
          <a:p>
            <a:pPr marL="12700">
              <a:spcBef>
                <a:spcPts val="100"/>
              </a:spcBef>
            </a:pPr>
            <a:r>
              <a:rPr lang="en-GB" sz="3000" spc="-5" noProof="0" dirty="0">
                <a:solidFill>
                  <a:srgbClr val="43A4DC"/>
                </a:solidFill>
                <a:latin typeface="Bebas Neue" panose="020B0000000000000000" pitchFamily="34" charset="0"/>
                <a:cs typeface="Roboto-Medium"/>
              </a:rPr>
              <a:t>Personal</a:t>
            </a:r>
            <a:r>
              <a:rPr lang="en-GB" sz="3000" spc="-25" noProof="0" dirty="0">
                <a:solidFill>
                  <a:srgbClr val="43A4DC"/>
                </a:solidFill>
                <a:latin typeface="Bebas Neue" panose="020B0000000000000000" pitchFamily="34" charset="0"/>
                <a:cs typeface="Roboto-Medium"/>
              </a:rPr>
              <a:t> </a:t>
            </a:r>
            <a:r>
              <a:rPr lang="en-GB" sz="3000" noProof="0" dirty="0">
                <a:solidFill>
                  <a:srgbClr val="43A4DC"/>
                </a:solidFill>
                <a:latin typeface="Bebas Neue" panose="020B0000000000000000" pitchFamily="34" charset="0"/>
                <a:cs typeface="Roboto-Medium"/>
              </a:rPr>
              <a:t>service,</a:t>
            </a:r>
            <a:r>
              <a:rPr lang="en-GB" sz="3000" spc="-20" noProof="0" dirty="0">
                <a:solidFill>
                  <a:srgbClr val="43A4DC"/>
                </a:solidFill>
                <a:latin typeface="Bebas Neue" panose="020B0000000000000000" pitchFamily="34" charset="0"/>
                <a:cs typeface="Roboto-Medium"/>
              </a:rPr>
              <a:t> </a:t>
            </a:r>
            <a:r>
              <a:rPr lang="en-GB" sz="3000" noProof="0" dirty="0">
                <a:solidFill>
                  <a:srgbClr val="43A4DC"/>
                </a:solidFill>
                <a:latin typeface="Bebas Neue" panose="020B0000000000000000" pitchFamily="34" charset="0"/>
                <a:cs typeface="Roboto-Medium"/>
              </a:rPr>
              <a:t>global</a:t>
            </a:r>
            <a:r>
              <a:rPr lang="en-GB" sz="3000" spc="-20" noProof="0" dirty="0">
                <a:solidFill>
                  <a:srgbClr val="43A4DC"/>
                </a:solidFill>
                <a:latin typeface="Bebas Neue" panose="020B0000000000000000" pitchFamily="34" charset="0"/>
                <a:cs typeface="Roboto-Medium"/>
              </a:rPr>
              <a:t> </a:t>
            </a:r>
            <a:r>
              <a:rPr lang="en-GB" sz="3000" spc="-5" noProof="0" dirty="0">
                <a:solidFill>
                  <a:srgbClr val="43A4DC"/>
                </a:solidFill>
                <a:latin typeface="Bebas Neue" panose="020B0000000000000000" pitchFamily="34" charset="0"/>
                <a:cs typeface="Roboto-Medium"/>
              </a:rPr>
              <a:t>reach</a:t>
            </a:r>
          </a:p>
          <a:p>
            <a:pPr marL="12700">
              <a:lnSpc>
                <a:spcPct val="140000"/>
              </a:lnSpc>
              <a:spcBef>
                <a:spcPts val="100"/>
              </a:spcBef>
            </a:pPr>
            <a:r>
              <a:rPr lang="en-GB" sz="1200" spc="-5" noProof="0" dirty="0">
                <a:solidFill>
                  <a:srgbClr val="FFFFFF"/>
                </a:solidFill>
                <a:latin typeface="Open Sans" panose="020B0606030504020204" pitchFamily="34" charset="0"/>
                <a:ea typeface="Open Sans" panose="020B0606030504020204" pitchFamily="34" charset="0"/>
                <a:cs typeface="Open Sans" panose="020B0606030504020204" pitchFamily="34" charset="0"/>
              </a:rPr>
              <a:t>70+ partners in 36 countries, supported from </a:t>
            </a:r>
            <a:r>
              <a:rPr lang="en-GB" sz="1200" spc="-5" noProof="0">
                <a:solidFill>
                  <a:srgbClr val="FFFFFF"/>
                </a:solidFill>
                <a:latin typeface="Open Sans" panose="020B0606030504020204" pitchFamily="34" charset="0"/>
                <a:ea typeface="Open Sans" panose="020B0606030504020204" pitchFamily="34" charset="0"/>
                <a:cs typeface="Open Sans" panose="020B0606030504020204" pitchFamily="34" charset="0"/>
              </a:rPr>
              <a:t>six locations</a:t>
            </a:r>
            <a:r>
              <a:rPr lang="en-GB" sz="1200" spc="-5" noProof="0" dirty="0">
                <a:solidFill>
                  <a:srgbClr val="FFFFFF"/>
                </a:solidFill>
                <a:latin typeface="Open Sans" panose="020B0606030504020204" pitchFamily="34" charset="0"/>
                <a:ea typeface="Open Sans" panose="020B0606030504020204" pitchFamily="34" charset="0"/>
                <a:cs typeface="Open Sans" panose="020B0606030504020204" pitchFamily="34" charset="0"/>
              </a:rPr>
              <a:t>:</a:t>
            </a:r>
          </a:p>
        </p:txBody>
      </p:sp>
      <p:sp>
        <p:nvSpPr>
          <p:cNvPr id="97" name="object 64">
            <a:extLst>
              <a:ext uri="{FF2B5EF4-FFF2-40B4-BE49-F238E27FC236}">
                <a16:creationId xmlns:a16="http://schemas.microsoft.com/office/drawing/2014/main" id="{5BF39D72-F02A-5745-AB92-514F0FC75209}"/>
              </a:ext>
            </a:extLst>
          </p:cNvPr>
          <p:cNvSpPr txBox="1"/>
          <p:nvPr/>
        </p:nvSpPr>
        <p:spPr>
          <a:xfrm>
            <a:off x="6048809" y="6318420"/>
            <a:ext cx="6921860" cy="883835"/>
          </a:xfrm>
          <a:prstGeom prst="rect">
            <a:avLst/>
          </a:prstGeom>
        </p:spPr>
        <p:txBody>
          <a:bodyPr vert="horz" wrap="square" lIns="0" tIns="13970" rIns="0" bIns="0" numCol="2" rtlCol="0">
            <a:noAutofit/>
          </a:bodyPr>
          <a:lstStyle/>
          <a:p>
            <a:pPr marL="241300" indent="-228600">
              <a:lnSpc>
                <a:spcPct val="150000"/>
              </a:lnSpc>
              <a:spcBef>
                <a:spcPts val="110"/>
              </a:spcBef>
              <a:buAutoNum type="arabicPeriod"/>
            </a:pPr>
            <a:r>
              <a:rPr lang="en-GB" sz="1050" noProof="0" dirty="0">
                <a:solidFill>
                  <a:schemeClr val="bg1"/>
                </a:solidFill>
                <a:latin typeface="Open Sans" panose="020B0606030504020204" pitchFamily="34" charset="0"/>
                <a:ea typeface="Open Sans" panose="020B0606030504020204" pitchFamily="34" charset="0"/>
                <a:cs typeface="Open Sans" panose="020B0606030504020204" pitchFamily="34" charset="0"/>
              </a:rPr>
              <a:t>London, United</a:t>
            </a:r>
            <a:r>
              <a:rPr lang="en-GB" sz="1050" spc="-15" noProof="0"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r>
              <a:rPr lang="en-GB" sz="1050" noProof="0" dirty="0">
                <a:solidFill>
                  <a:schemeClr val="bg1"/>
                </a:solidFill>
                <a:latin typeface="Open Sans" panose="020B0606030504020204" pitchFamily="34" charset="0"/>
                <a:ea typeface="Open Sans" panose="020B0606030504020204" pitchFamily="34" charset="0"/>
                <a:cs typeface="Open Sans" panose="020B0606030504020204" pitchFamily="34" charset="0"/>
              </a:rPr>
              <a:t>Kingdom</a:t>
            </a:r>
            <a:r>
              <a:rPr lang="en-GB" sz="1050" spc="-10" noProof="0"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r>
              <a:rPr lang="en-GB" sz="1050" noProof="0" dirty="0">
                <a:solidFill>
                  <a:schemeClr val="bg1"/>
                </a:solidFill>
                <a:latin typeface="Open Sans" panose="020B0606030504020204" pitchFamily="34" charset="0"/>
                <a:ea typeface="Open Sans" panose="020B0606030504020204" pitchFamily="34" charset="0"/>
                <a:cs typeface="Open Sans" panose="020B0606030504020204" pitchFamily="34" charset="0"/>
              </a:rPr>
              <a:t>–</a:t>
            </a:r>
            <a:r>
              <a:rPr lang="en-GB" sz="1050" spc="-10" noProof="0"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r>
              <a:rPr lang="en-GB" sz="1050" spc="5" noProof="0" dirty="0">
                <a:solidFill>
                  <a:schemeClr val="bg1"/>
                </a:solidFill>
                <a:latin typeface="Open Sans" panose="020B0606030504020204" pitchFamily="34" charset="0"/>
                <a:ea typeface="Open Sans" panose="020B0606030504020204" pitchFamily="34" charset="0"/>
                <a:cs typeface="Open Sans" panose="020B0606030504020204" pitchFamily="34" charset="0"/>
              </a:rPr>
              <a:t>Global</a:t>
            </a:r>
            <a:r>
              <a:rPr lang="en-GB" sz="1050" spc="-10" noProof="0"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r>
              <a:rPr lang="en-GB" sz="1050" spc="5" noProof="0" dirty="0">
                <a:solidFill>
                  <a:schemeClr val="bg1"/>
                </a:solidFill>
                <a:latin typeface="Open Sans" panose="020B0606030504020204" pitchFamily="34" charset="0"/>
                <a:ea typeface="Open Sans" panose="020B0606030504020204" pitchFamily="34" charset="0"/>
                <a:cs typeface="Open Sans" panose="020B0606030504020204" pitchFamily="34" charset="0"/>
              </a:rPr>
              <a:t>Headquarters</a:t>
            </a:r>
          </a:p>
          <a:p>
            <a:pPr marL="241300" indent="-228600">
              <a:lnSpc>
                <a:spcPct val="150000"/>
              </a:lnSpc>
              <a:spcBef>
                <a:spcPts val="110"/>
              </a:spcBef>
              <a:buAutoNum type="arabicPeriod"/>
            </a:pPr>
            <a:r>
              <a:rPr lang="en-GB" sz="1050" spc="5" noProof="0" dirty="0">
                <a:solidFill>
                  <a:schemeClr val="bg1"/>
                </a:solidFill>
                <a:latin typeface="Open Sans" panose="020B0606030504020204" pitchFamily="34" charset="0"/>
                <a:ea typeface="Open Sans" panose="020B0606030504020204" pitchFamily="34" charset="0"/>
                <a:cs typeface="Open Sans" panose="020B0606030504020204" pitchFamily="34" charset="0"/>
              </a:rPr>
              <a:t>Horsham, United Kingdom</a:t>
            </a:r>
          </a:p>
          <a:p>
            <a:pPr marL="241300" indent="-228600">
              <a:lnSpc>
                <a:spcPct val="150000"/>
              </a:lnSpc>
              <a:spcBef>
                <a:spcPts val="110"/>
              </a:spcBef>
              <a:buAutoNum type="arabicPeriod"/>
            </a:pPr>
            <a:r>
              <a:rPr lang="en-GB" sz="1050" noProof="0" dirty="0">
                <a:solidFill>
                  <a:schemeClr val="bg1"/>
                </a:solidFill>
                <a:latin typeface="Open Sans" panose="020B0606030504020204" pitchFamily="34" charset="0"/>
                <a:ea typeface="Open Sans" panose="020B0606030504020204" pitchFamily="34" charset="0"/>
                <a:cs typeface="Open Sans" panose="020B0606030504020204" pitchFamily="34" charset="0"/>
              </a:rPr>
              <a:t>Delaware, United States</a:t>
            </a:r>
          </a:p>
          <a:p>
            <a:pPr marL="241300" indent="-228600">
              <a:lnSpc>
                <a:spcPct val="150000"/>
              </a:lnSpc>
              <a:spcBef>
                <a:spcPts val="110"/>
              </a:spcBef>
              <a:buFontTx/>
              <a:buAutoNum type="arabicPeriod"/>
            </a:pPr>
            <a:r>
              <a:rPr lang="en-GB" sz="1050" spc="5" noProof="0" dirty="0">
                <a:solidFill>
                  <a:schemeClr val="bg1"/>
                </a:solidFill>
                <a:latin typeface="Open Sans" panose="020B0606030504020204" pitchFamily="34" charset="0"/>
                <a:ea typeface="Open Sans" panose="020B0606030504020204" pitchFamily="34" charset="0"/>
                <a:cs typeface="Open Sans" panose="020B0606030504020204" pitchFamily="34" charset="0"/>
              </a:rPr>
              <a:t>Johannesburg, South Africa</a:t>
            </a:r>
          </a:p>
          <a:p>
            <a:pPr marL="241300" indent="-228600">
              <a:lnSpc>
                <a:spcPct val="150000"/>
              </a:lnSpc>
              <a:spcBef>
                <a:spcPts val="110"/>
              </a:spcBef>
              <a:buFontTx/>
              <a:buAutoNum type="arabicPeriod"/>
            </a:pPr>
            <a:r>
              <a:rPr lang="en-GB" sz="1050" spc="5" noProof="0" dirty="0">
                <a:solidFill>
                  <a:schemeClr val="bg1"/>
                </a:solidFill>
                <a:latin typeface="Open Sans" panose="020B0606030504020204" pitchFamily="34" charset="0"/>
                <a:ea typeface="Open Sans" panose="020B0606030504020204" pitchFamily="34" charset="0"/>
                <a:cs typeface="Open Sans" panose="020B0606030504020204" pitchFamily="34" charset="0"/>
              </a:rPr>
              <a:t>Dubai, United Arab Emirates</a:t>
            </a:r>
          </a:p>
          <a:p>
            <a:pPr marL="241300" indent="-228600">
              <a:lnSpc>
                <a:spcPct val="150000"/>
              </a:lnSpc>
              <a:spcBef>
                <a:spcPts val="110"/>
              </a:spcBef>
              <a:buFontTx/>
              <a:buAutoNum type="arabicPeriod"/>
            </a:pPr>
            <a:r>
              <a:rPr lang="en-GB" sz="1050" spc="5" noProof="0" dirty="0">
                <a:solidFill>
                  <a:schemeClr val="bg1"/>
                </a:solidFill>
                <a:latin typeface="Open Sans" panose="020B0606030504020204" pitchFamily="34" charset="0"/>
                <a:ea typeface="Open Sans" panose="020B0606030504020204" pitchFamily="34" charset="0"/>
                <a:cs typeface="Open Sans" panose="020B0606030504020204" pitchFamily="34" charset="0"/>
              </a:rPr>
              <a:t>Nairobi, Kenya</a:t>
            </a:r>
          </a:p>
        </p:txBody>
      </p:sp>
      <p:sp>
        <p:nvSpPr>
          <p:cNvPr id="6" name="object 59">
            <a:extLst>
              <a:ext uri="{FF2B5EF4-FFF2-40B4-BE49-F238E27FC236}">
                <a16:creationId xmlns:a16="http://schemas.microsoft.com/office/drawing/2014/main" id="{3207D5DD-B11A-5C3F-D3C7-4641F0FD04DF}"/>
              </a:ext>
            </a:extLst>
          </p:cNvPr>
          <p:cNvSpPr txBox="1"/>
          <p:nvPr/>
        </p:nvSpPr>
        <p:spPr>
          <a:xfrm>
            <a:off x="985085" y="1848419"/>
            <a:ext cx="4114799" cy="897425"/>
          </a:xfrm>
          <a:prstGeom prst="rect">
            <a:avLst/>
          </a:prstGeom>
        </p:spPr>
        <p:txBody>
          <a:bodyPr vert="horz" wrap="square" lIns="0" tIns="12700" rIns="0" bIns="0" rtlCol="0">
            <a:spAutoFit/>
          </a:bodyPr>
          <a:lstStyle/>
          <a:p>
            <a:pPr marL="12700">
              <a:spcBef>
                <a:spcPts val="100"/>
              </a:spcBef>
            </a:pPr>
            <a:r>
              <a:rPr lang="en-GB" sz="3000" spc="-5" noProof="0" dirty="0">
                <a:solidFill>
                  <a:srgbClr val="43A4DC"/>
                </a:solidFill>
                <a:latin typeface="Bebas Neue" panose="020B0000000000000000" pitchFamily="34" charset="0"/>
                <a:cs typeface="Roboto-Medium"/>
              </a:rPr>
              <a:t>Experience</a:t>
            </a:r>
          </a:p>
          <a:p>
            <a:pPr marL="12700">
              <a:lnSpc>
                <a:spcPct val="140000"/>
              </a:lnSpc>
              <a:spcBef>
                <a:spcPts val="100"/>
              </a:spcBef>
            </a:pPr>
            <a:r>
              <a:rPr lang="en-GB" sz="1000" noProof="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Over 20 years’ experience in empowering digital forensics investigations in more than 70 countries.</a:t>
            </a:r>
            <a:r>
              <a:rPr lang="en-GB" sz="1000" noProof="0" dirty="0">
                <a:solidFill>
                  <a:srgbClr val="1A2020"/>
                </a:solidFill>
                <a:effectLst/>
                <a:latin typeface="Open Sans" panose="020B0606030504020204" pitchFamily="34" charset="0"/>
                <a:ea typeface="Open Sans" panose="020B0606030504020204" pitchFamily="34" charset="0"/>
                <a:cs typeface="Open Sans" panose="020B0606030504020204" pitchFamily="34" charset="0"/>
              </a:rPr>
              <a:t>.</a:t>
            </a:r>
            <a:endParaRPr lang="en-GB" sz="1000" spc="-5" noProof="0" dirty="0">
              <a:solidFill>
                <a:srgbClr val="FFFFF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object 59">
            <a:extLst>
              <a:ext uri="{FF2B5EF4-FFF2-40B4-BE49-F238E27FC236}">
                <a16:creationId xmlns:a16="http://schemas.microsoft.com/office/drawing/2014/main" id="{B2043B43-0C75-6233-2D83-954C815B801F}"/>
              </a:ext>
            </a:extLst>
          </p:cNvPr>
          <p:cNvSpPr txBox="1"/>
          <p:nvPr/>
        </p:nvSpPr>
        <p:spPr>
          <a:xfrm>
            <a:off x="985085" y="3000555"/>
            <a:ext cx="4114799" cy="1100045"/>
          </a:xfrm>
          <a:prstGeom prst="rect">
            <a:avLst/>
          </a:prstGeom>
        </p:spPr>
        <p:txBody>
          <a:bodyPr vert="horz" wrap="square" lIns="0" tIns="12700" rIns="0" bIns="0" rtlCol="0">
            <a:spAutoFit/>
          </a:bodyPr>
          <a:lstStyle/>
          <a:p>
            <a:pPr marL="12700">
              <a:spcBef>
                <a:spcPts val="100"/>
              </a:spcBef>
            </a:pPr>
            <a:r>
              <a:rPr lang="en-GB" sz="3000" spc="-5" noProof="0" dirty="0">
                <a:solidFill>
                  <a:srgbClr val="43A4DC"/>
                </a:solidFill>
                <a:latin typeface="Bebas Neue" panose="020B0000000000000000" pitchFamily="34" charset="0"/>
                <a:cs typeface="Roboto-Medium"/>
              </a:rPr>
              <a:t>FLEXIBILITY</a:t>
            </a:r>
          </a:p>
          <a:p>
            <a:pPr>
              <a:lnSpc>
                <a:spcPct val="140000"/>
              </a:lnSpc>
              <a:spcAft>
                <a:spcPts val="800"/>
              </a:spcAft>
            </a:pPr>
            <a:r>
              <a:rPr lang="en-GB" sz="1000" b="0" i="0" noProof="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Built with flexibility at their core, our solutions can be completely tailored to suit the needs, processes, and procedures of any organisation.</a:t>
            </a:r>
            <a:endParaRPr lang="en-GB" sz="1000" noProof="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endParaRPr>
          </a:p>
        </p:txBody>
      </p:sp>
      <p:sp>
        <p:nvSpPr>
          <p:cNvPr id="10" name="object 59">
            <a:extLst>
              <a:ext uri="{FF2B5EF4-FFF2-40B4-BE49-F238E27FC236}">
                <a16:creationId xmlns:a16="http://schemas.microsoft.com/office/drawing/2014/main" id="{9DB2DDC6-9302-7B0F-658E-CEBDB902B535}"/>
              </a:ext>
            </a:extLst>
          </p:cNvPr>
          <p:cNvSpPr txBox="1"/>
          <p:nvPr/>
        </p:nvSpPr>
        <p:spPr>
          <a:xfrm>
            <a:off x="997981" y="4356571"/>
            <a:ext cx="4114799" cy="897425"/>
          </a:xfrm>
          <a:prstGeom prst="rect">
            <a:avLst/>
          </a:prstGeom>
        </p:spPr>
        <p:txBody>
          <a:bodyPr vert="horz" wrap="square" lIns="0" tIns="12700" rIns="0" bIns="0" rtlCol="0">
            <a:spAutoFit/>
          </a:bodyPr>
          <a:lstStyle/>
          <a:p>
            <a:pPr marL="12700">
              <a:spcBef>
                <a:spcPts val="100"/>
              </a:spcBef>
            </a:pPr>
            <a:r>
              <a:rPr lang="en-GB" sz="3000" spc="-5" noProof="0" dirty="0">
                <a:solidFill>
                  <a:srgbClr val="43A4DC"/>
                </a:solidFill>
                <a:latin typeface="Bebas Neue" panose="020B0000000000000000" pitchFamily="34" charset="0"/>
                <a:cs typeface="Roboto-Medium"/>
              </a:rPr>
              <a:t>Globally Patented technology</a:t>
            </a:r>
          </a:p>
          <a:p>
            <a:pPr marL="12700">
              <a:lnSpc>
                <a:spcPct val="140000"/>
              </a:lnSpc>
              <a:spcBef>
                <a:spcPts val="100"/>
              </a:spcBef>
            </a:pPr>
            <a:r>
              <a:rPr lang="en-GB" sz="1000" noProof="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Patented technology that is trusted by some of the world’s biggest enterprises, elite military units, and law enforcement teams.</a:t>
            </a:r>
            <a:endParaRPr lang="en-GB" sz="1000" spc="-5" noProof="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1" name="object 59">
            <a:extLst>
              <a:ext uri="{FF2B5EF4-FFF2-40B4-BE49-F238E27FC236}">
                <a16:creationId xmlns:a16="http://schemas.microsoft.com/office/drawing/2014/main" id="{30F253F7-F72C-9644-A803-0A13893A9C74}"/>
              </a:ext>
            </a:extLst>
          </p:cNvPr>
          <p:cNvSpPr txBox="1"/>
          <p:nvPr/>
        </p:nvSpPr>
        <p:spPr>
          <a:xfrm>
            <a:off x="997981" y="5509967"/>
            <a:ext cx="4114799" cy="897425"/>
          </a:xfrm>
          <a:prstGeom prst="rect">
            <a:avLst/>
          </a:prstGeom>
        </p:spPr>
        <p:txBody>
          <a:bodyPr vert="horz" wrap="square" lIns="0" tIns="12700" rIns="0" bIns="0" rtlCol="0">
            <a:spAutoFit/>
          </a:bodyPr>
          <a:lstStyle/>
          <a:p>
            <a:pPr marL="12700">
              <a:spcBef>
                <a:spcPts val="100"/>
              </a:spcBef>
            </a:pPr>
            <a:r>
              <a:rPr lang="en-GB" sz="3000" spc="-5" noProof="0" dirty="0">
                <a:solidFill>
                  <a:srgbClr val="43A4DC"/>
                </a:solidFill>
                <a:latin typeface="Bebas Neue" panose="020B0000000000000000" pitchFamily="34" charset="0"/>
                <a:cs typeface="Roboto-Medium"/>
              </a:rPr>
              <a:t>Ease of use</a:t>
            </a:r>
          </a:p>
          <a:p>
            <a:pPr marL="12700">
              <a:lnSpc>
                <a:spcPct val="140000"/>
              </a:lnSpc>
              <a:spcBef>
                <a:spcPts val="100"/>
              </a:spcBef>
            </a:pPr>
            <a:r>
              <a:rPr lang="en-GB" sz="1000" noProof="0" dirty="0">
                <a:solidFill>
                  <a:schemeClr val="bg1"/>
                </a:solidFill>
                <a:latin typeface="Open Sans "/>
                <a:ea typeface="Open Sans Light" panose="020B0306030504020204" pitchFamily="34" charset="0"/>
                <a:cs typeface="Open Sans Light" panose="020B0306030504020204" pitchFamily="34" charset="0"/>
              </a:rPr>
              <a:t>Detego Global’s </a:t>
            </a:r>
            <a:r>
              <a:rPr lang="en-GB" sz="1000" noProof="0" dirty="0">
                <a:solidFill>
                  <a:schemeClr val="bg1"/>
                </a:solidFill>
                <a:effectLst/>
                <a:latin typeface="Open Sans "/>
                <a:ea typeface="Open Sans Light" panose="020B0306030504020204" pitchFamily="34" charset="0"/>
                <a:cs typeface="Open Sans Light" panose="020B0306030504020204" pitchFamily="34" charset="0"/>
              </a:rPr>
              <a:t>solutions are highly intuitive and can be used by non-technical members with a minimal training overhead.</a:t>
            </a:r>
          </a:p>
        </p:txBody>
      </p:sp>
    </p:spTree>
    <p:extLst>
      <p:ext uri="{BB962C8B-B14F-4D97-AF65-F5344CB8AC3E}">
        <p14:creationId xmlns:p14="http://schemas.microsoft.com/office/powerpoint/2010/main" val="3841529117"/>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object 17"/>
          <p:cNvSpPr txBox="1">
            <a:spLocks noGrp="1"/>
          </p:cNvSpPr>
          <p:nvPr>
            <p:ph type="title"/>
          </p:nvPr>
        </p:nvSpPr>
        <p:spPr>
          <a:xfrm>
            <a:off x="923925" y="756961"/>
            <a:ext cx="11596688" cy="753027"/>
          </a:xfrm>
          <a:prstGeom prst="rect">
            <a:avLst/>
          </a:prstGeom>
        </p:spPr>
        <p:txBody>
          <a:bodyPr vert="horz" wrap="square" lIns="0" tIns="12700" rIns="0" bIns="0" rtlCol="0">
            <a:spAutoFit/>
          </a:bodyPr>
          <a:lstStyle/>
          <a:p>
            <a:pPr marL="12700">
              <a:spcBef>
                <a:spcPts val="100"/>
              </a:spcBef>
            </a:pPr>
            <a:r>
              <a:rPr lang="en-GB" b="0" spc="-10" noProof="0" dirty="0">
                <a:latin typeface="Bebas Neue" panose="020B0606020202050201" pitchFamily="34" charset="0"/>
              </a:rPr>
              <a:t>Executive</a:t>
            </a:r>
            <a:r>
              <a:rPr lang="en-GB" b="0" spc="-100" noProof="0" dirty="0">
                <a:latin typeface="Bebas Neue" panose="020B0606020202050201" pitchFamily="34" charset="0"/>
              </a:rPr>
              <a:t> </a:t>
            </a:r>
            <a:r>
              <a:rPr lang="en-GB" b="0" spc="-40" noProof="0" dirty="0">
                <a:latin typeface="Bebas Neue" panose="020B0606020202050201" pitchFamily="34" charset="0"/>
              </a:rPr>
              <a:t>Team</a:t>
            </a:r>
          </a:p>
        </p:txBody>
      </p:sp>
      <p:sp>
        <p:nvSpPr>
          <p:cNvPr id="2" name="Content Placeholder 1">
            <a:extLst>
              <a:ext uri="{FF2B5EF4-FFF2-40B4-BE49-F238E27FC236}">
                <a16:creationId xmlns:a16="http://schemas.microsoft.com/office/drawing/2014/main" id="{501F44A0-B76A-1062-5512-F80B81D3A1D5}"/>
              </a:ext>
            </a:extLst>
          </p:cNvPr>
          <p:cNvSpPr>
            <a:spLocks noGrp="1"/>
          </p:cNvSpPr>
          <p:nvPr>
            <p:ph idx="1"/>
          </p:nvPr>
        </p:nvSpPr>
        <p:spPr>
          <a:xfrm>
            <a:off x="3902869" y="1861462"/>
            <a:ext cx="8686800" cy="570463"/>
          </a:xfrm>
        </p:spPr>
        <p:txBody>
          <a:bodyPr/>
          <a:lstStyle/>
          <a:p>
            <a:pPr marL="0" indent="0">
              <a:lnSpc>
                <a:spcPct val="140000"/>
              </a:lnSpc>
              <a:spcAft>
                <a:spcPts val="1200"/>
              </a:spcAft>
              <a:buNone/>
            </a:pPr>
            <a:r>
              <a:rPr lang="en-GB" sz="1050" b="0" i="0" noProof="0" dirty="0">
                <a:effectLst/>
                <a:latin typeface="Open Sans" panose="020B0606030504020204" pitchFamily="34" charset="0"/>
                <a:ea typeface="Open Sans" panose="020B0606030504020204" pitchFamily="34" charset="0"/>
                <a:cs typeface="Open Sans" panose="020B0606030504020204" pitchFamily="34" charset="0"/>
              </a:rPr>
              <a:t>Dave has spent over 30 years in the technology industry designing, developing, and implementing large-scale IT systems. He founded the company in 2003 and has overseen its rapid growth and transformation from a self-funded start-up to a global force in digital technology solutions.</a:t>
            </a:r>
            <a:endParaRPr lang="en-GB" sz="1050" noProof="0" dirty="0">
              <a:latin typeface="Open Sans" panose="020B0606030504020204" pitchFamily="34" charset="0"/>
              <a:ea typeface="Open Sans" panose="020B0606030504020204" pitchFamily="34" charset="0"/>
              <a:cs typeface="Open Sans" panose="020B0606030504020204" pitchFamily="34" charset="0"/>
            </a:endParaRPr>
          </a:p>
        </p:txBody>
      </p:sp>
      <p:sp>
        <p:nvSpPr>
          <p:cNvPr id="18" name="object 18"/>
          <p:cNvSpPr txBox="1"/>
          <p:nvPr/>
        </p:nvSpPr>
        <p:spPr>
          <a:xfrm>
            <a:off x="1921669" y="4515993"/>
            <a:ext cx="1737341" cy="581313"/>
          </a:xfrm>
          <a:prstGeom prst="rect">
            <a:avLst/>
          </a:prstGeom>
        </p:spPr>
        <p:txBody>
          <a:bodyPr vert="horz" wrap="square" lIns="0" tIns="0" rIns="0" bIns="0" rtlCol="0">
            <a:noAutofit/>
          </a:bodyPr>
          <a:lstStyle/>
          <a:p>
            <a:pPr marL="12700">
              <a:lnSpc>
                <a:spcPts val="1850"/>
              </a:lnSpc>
              <a:spcBef>
                <a:spcPts val="100"/>
              </a:spcBef>
            </a:pPr>
            <a:r>
              <a:rPr lang="en-GB" sz="1600" spc="-5" noProof="0" dirty="0">
                <a:solidFill>
                  <a:srgbClr val="43A4DC"/>
                </a:solidFill>
                <a:latin typeface="Open Sans" panose="020B0606030504020204" pitchFamily="34" charset="0"/>
                <a:ea typeface="Open Sans" panose="020B0606030504020204" pitchFamily="34" charset="0"/>
                <a:cs typeface="Open Sans" panose="020B0606030504020204" pitchFamily="34" charset="0"/>
              </a:rPr>
              <a:t>Oliver</a:t>
            </a:r>
            <a:r>
              <a:rPr lang="en-GB" sz="1600" spc="-35" noProof="0" dirty="0">
                <a:solidFill>
                  <a:srgbClr val="43A4DC"/>
                </a:solidFill>
                <a:latin typeface="Open Sans" panose="020B0606030504020204" pitchFamily="34" charset="0"/>
                <a:ea typeface="Open Sans" panose="020B0606030504020204" pitchFamily="34" charset="0"/>
                <a:cs typeface="Open Sans" panose="020B0606030504020204" pitchFamily="34" charset="0"/>
              </a:rPr>
              <a:t> </a:t>
            </a:r>
            <a:r>
              <a:rPr lang="en-GB" sz="1600" spc="-10" noProof="0" dirty="0">
                <a:solidFill>
                  <a:srgbClr val="43A4DC"/>
                </a:solidFill>
                <a:latin typeface="Open Sans" panose="020B0606030504020204" pitchFamily="34" charset="0"/>
                <a:ea typeface="Open Sans" panose="020B0606030504020204" pitchFamily="34" charset="0"/>
                <a:cs typeface="Open Sans" panose="020B0606030504020204" pitchFamily="34" charset="0"/>
              </a:rPr>
              <a:t>Hoare</a:t>
            </a:r>
            <a:endParaRPr lang="en-GB" sz="1600" noProof="0" dirty="0">
              <a:latin typeface="Open Sans" panose="020B0606030504020204" pitchFamily="34" charset="0"/>
              <a:ea typeface="Open Sans" panose="020B0606030504020204" pitchFamily="34" charset="0"/>
              <a:cs typeface="Open Sans" panose="020B0606030504020204" pitchFamily="34" charset="0"/>
            </a:endParaRPr>
          </a:p>
          <a:p>
            <a:pPr marL="12700" marR="360680">
              <a:lnSpc>
                <a:spcPts val="1300"/>
              </a:lnSpc>
              <a:spcBef>
                <a:spcPts val="105"/>
              </a:spcBef>
            </a:pPr>
            <a:r>
              <a:rPr lang="en-GB" sz="1000" spc="-5" noProof="0" dirty="0">
                <a:solidFill>
                  <a:srgbClr val="FFFFFF"/>
                </a:solidFill>
                <a:latin typeface="Open Sans" panose="020B0606030504020204" pitchFamily="34" charset="0"/>
                <a:ea typeface="Open Sans" panose="020B0606030504020204" pitchFamily="34" charset="0"/>
                <a:cs typeface="Open Sans" panose="020B0606030504020204" pitchFamily="34" charset="0"/>
              </a:rPr>
              <a:t>Non-Executive Director</a:t>
            </a:r>
          </a:p>
        </p:txBody>
      </p:sp>
      <p:sp>
        <p:nvSpPr>
          <p:cNvPr id="19" name="object 19"/>
          <p:cNvSpPr txBox="1"/>
          <p:nvPr/>
        </p:nvSpPr>
        <p:spPr>
          <a:xfrm>
            <a:off x="1921671" y="3145714"/>
            <a:ext cx="1737342" cy="424219"/>
          </a:xfrm>
          <a:prstGeom prst="rect">
            <a:avLst/>
          </a:prstGeom>
        </p:spPr>
        <p:txBody>
          <a:bodyPr vert="horz" wrap="square" lIns="0" tIns="0" rIns="0" bIns="0" rtlCol="0">
            <a:noAutofit/>
          </a:bodyPr>
          <a:lstStyle/>
          <a:p>
            <a:pPr marL="12700">
              <a:lnSpc>
                <a:spcPts val="1880"/>
              </a:lnSpc>
              <a:spcBef>
                <a:spcPts val="100"/>
              </a:spcBef>
            </a:pPr>
            <a:r>
              <a:rPr lang="en-GB" sz="1600" spc="-5" noProof="0" dirty="0">
                <a:solidFill>
                  <a:srgbClr val="43A4DC"/>
                </a:solidFill>
                <a:latin typeface="Open Sans" panose="020B0606030504020204" pitchFamily="34" charset="0"/>
                <a:ea typeface="Open Sans" panose="020B0606030504020204" pitchFamily="34" charset="0"/>
                <a:cs typeface="Open Sans" panose="020B0606030504020204" pitchFamily="34" charset="0"/>
              </a:rPr>
              <a:t>Admiral</a:t>
            </a:r>
            <a:r>
              <a:rPr lang="en-GB" sz="1600" spc="-40" noProof="0" dirty="0">
                <a:solidFill>
                  <a:srgbClr val="43A4DC"/>
                </a:solidFill>
                <a:latin typeface="Open Sans" panose="020B0606030504020204" pitchFamily="34" charset="0"/>
                <a:ea typeface="Open Sans" panose="020B0606030504020204" pitchFamily="34" charset="0"/>
                <a:cs typeface="Open Sans" panose="020B0606030504020204" pitchFamily="34" charset="0"/>
              </a:rPr>
              <a:t> </a:t>
            </a:r>
            <a:r>
              <a:rPr lang="en-GB" sz="1600" spc="-5" noProof="0" dirty="0">
                <a:solidFill>
                  <a:srgbClr val="43A4DC"/>
                </a:solidFill>
                <a:latin typeface="Open Sans" panose="020B0606030504020204" pitchFamily="34" charset="0"/>
                <a:ea typeface="Open Sans" panose="020B0606030504020204" pitchFamily="34" charset="0"/>
                <a:cs typeface="Open Sans" panose="020B0606030504020204" pitchFamily="34" charset="0"/>
              </a:rPr>
              <a:t>Lord</a:t>
            </a:r>
            <a:r>
              <a:rPr lang="en-GB" sz="1600" spc="-35" noProof="0" dirty="0">
                <a:solidFill>
                  <a:srgbClr val="43A4DC"/>
                </a:solidFill>
                <a:latin typeface="Open Sans" panose="020B0606030504020204" pitchFamily="34" charset="0"/>
                <a:ea typeface="Open Sans" panose="020B0606030504020204" pitchFamily="34" charset="0"/>
                <a:cs typeface="Open Sans" panose="020B0606030504020204" pitchFamily="34" charset="0"/>
              </a:rPr>
              <a:t> </a:t>
            </a:r>
            <a:r>
              <a:rPr lang="en-GB" sz="1600" spc="-10" noProof="0" dirty="0">
                <a:solidFill>
                  <a:srgbClr val="43A4DC"/>
                </a:solidFill>
                <a:latin typeface="Open Sans" panose="020B0606030504020204" pitchFamily="34" charset="0"/>
                <a:ea typeface="Open Sans" panose="020B0606030504020204" pitchFamily="34" charset="0"/>
                <a:cs typeface="Open Sans" panose="020B0606030504020204" pitchFamily="34" charset="0"/>
              </a:rPr>
              <a:t>West</a:t>
            </a:r>
            <a:endParaRPr lang="en-GB" sz="1600" noProof="0" dirty="0">
              <a:latin typeface="Open Sans" panose="020B0606030504020204" pitchFamily="34" charset="0"/>
              <a:ea typeface="Open Sans" panose="020B0606030504020204" pitchFamily="34" charset="0"/>
              <a:cs typeface="Open Sans" panose="020B0606030504020204" pitchFamily="34" charset="0"/>
            </a:endParaRPr>
          </a:p>
          <a:p>
            <a:pPr marL="12700">
              <a:lnSpc>
                <a:spcPts val="1370"/>
              </a:lnSpc>
            </a:pPr>
            <a:r>
              <a:rPr lang="en-GB" sz="1000" spc="-5" noProof="0" dirty="0">
                <a:solidFill>
                  <a:srgbClr val="FFFFFF"/>
                </a:solidFill>
                <a:latin typeface="Open Sans" panose="020B0606030504020204" pitchFamily="34" charset="0"/>
                <a:ea typeface="Open Sans" panose="020B0606030504020204" pitchFamily="34" charset="0"/>
                <a:cs typeface="Open Sans" panose="020B0606030504020204" pitchFamily="34" charset="0"/>
              </a:rPr>
              <a:t>Chairman of the Board</a:t>
            </a:r>
          </a:p>
        </p:txBody>
      </p:sp>
      <p:sp>
        <p:nvSpPr>
          <p:cNvPr id="21" name="object 21"/>
          <p:cNvSpPr txBox="1"/>
          <p:nvPr/>
        </p:nvSpPr>
        <p:spPr>
          <a:xfrm>
            <a:off x="1921671" y="1861462"/>
            <a:ext cx="1737339" cy="424219"/>
          </a:xfrm>
          <a:prstGeom prst="rect">
            <a:avLst/>
          </a:prstGeom>
        </p:spPr>
        <p:txBody>
          <a:bodyPr vert="horz" wrap="square" lIns="0" tIns="0" rIns="0" bIns="0" rtlCol="0">
            <a:noAutofit/>
          </a:bodyPr>
          <a:lstStyle/>
          <a:p>
            <a:pPr marL="12700">
              <a:lnSpc>
                <a:spcPts val="1850"/>
              </a:lnSpc>
              <a:spcBef>
                <a:spcPts val="100"/>
              </a:spcBef>
            </a:pPr>
            <a:r>
              <a:rPr lang="en-GB" sz="1600" spc="-10" noProof="0" dirty="0">
                <a:solidFill>
                  <a:srgbClr val="43A4DC"/>
                </a:solidFill>
                <a:latin typeface="Open Sans" panose="020B0606030504020204" pitchFamily="34" charset="0"/>
                <a:ea typeface="Open Sans" panose="020B0606030504020204" pitchFamily="34" charset="0"/>
                <a:cs typeface="Open Sans" panose="020B0606030504020204" pitchFamily="34" charset="0"/>
              </a:rPr>
              <a:t>Dave</a:t>
            </a:r>
            <a:r>
              <a:rPr lang="en-GB" sz="1600" spc="-45" noProof="0" dirty="0">
                <a:solidFill>
                  <a:srgbClr val="43A4DC"/>
                </a:solidFill>
                <a:latin typeface="Open Sans" panose="020B0606030504020204" pitchFamily="34" charset="0"/>
                <a:ea typeface="Open Sans" panose="020B0606030504020204" pitchFamily="34" charset="0"/>
                <a:cs typeface="Open Sans" panose="020B0606030504020204" pitchFamily="34" charset="0"/>
              </a:rPr>
              <a:t> </a:t>
            </a:r>
            <a:r>
              <a:rPr lang="en-GB" sz="1600" spc="-5" noProof="0" dirty="0">
                <a:solidFill>
                  <a:srgbClr val="43A4DC"/>
                </a:solidFill>
                <a:latin typeface="Open Sans" panose="020B0606030504020204" pitchFamily="34" charset="0"/>
                <a:ea typeface="Open Sans" panose="020B0606030504020204" pitchFamily="34" charset="0"/>
                <a:cs typeface="Open Sans" panose="020B0606030504020204" pitchFamily="34" charset="0"/>
              </a:rPr>
              <a:t>Kirk</a:t>
            </a:r>
            <a:endParaRPr lang="en-GB" sz="1600" noProof="0" dirty="0">
              <a:latin typeface="Open Sans" panose="020B0606030504020204" pitchFamily="34" charset="0"/>
              <a:ea typeface="Open Sans" panose="020B0606030504020204" pitchFamily="34" charset="0"/>
              <a:cs typeface="Open Sans" panose="020B0606030504020204" pitchFamily="34" charset="0"/>
            </a:endParaRPr>
          </a:p>
          <a:p>
            <a:pPr marL="12700">
              <a:lnSpc>
                <a:spcPts val="1370"/>
              </a:lnSpc>
            </a:pPr>
            <a:r>
              <a:rPr lang="en-GB" sz="1000" spc="-5" noProof="0" dirty="0">
                <a:solidFill>
                  <a:srgbClr val="FFFFFF"/>
                </a:solidFill>
                <a:latin typeface="Open Sans" panose="020B0606030504020204" pitchFamily="34" charset="0"/>
                <a:ea typeface="Open Sans" panose="020B0606030504020204" pitchFamily="34" charset="0"/>
                <a:cs typeface="Open Sans" panose="020B0606030504020204" pitchFamily="34" charset="0"/>
              </a:rPr>
              <a:t>Founder</a:t>
            </a:r>
            <a:endParaRPr lang="en-GB" sz="1000" noProof="0" dirty="0">
              <a:latin typeface="Open Sans" panose="020B0606030504020204" pitchFamily="34" charset="0"/>
              <a:ea typeface="Open Sans" panose="020B0606030504020204" pitchFamily="34" charset="0"/>
              <a:cs typeface="Open Sans" panose="020B0606030504020204" pitchFamily="34" charset="0"/>
            </a:endParaRPr>
          </a:p>
        </p:txBody>
      </p:sp>
      <p:sp>
        <p:nvSpPr>
          <p:cNvPr id="28" name="object 28"/>
          <p:cNvSpPr txBox="1"/>
          <p:nvPr/>
        </p:nvSpPr>
        <p:spPr>
          <a:xfrm>
            <a:off x="1921669" y="5811095"/>
            <a:ext cx="1737343" cy="414601"/>
          </a:xfrm>
          <a:prstGeom prst="rect">
            <a:avLst/>
          </a:prstGeom>
        </p:spPr>
        <p:txBody>
          <a:bodyPr vert="horz" wrap="square" lIns="0" tIns="0" rIns="0" bIns="0" rtlCol="0">
            <a:noAutofit/>
          </a:bodyPr>
          <a:lstStyle/>
          <a:p>
            <a:pPr marL="12700">
              <a:lnSpc>
                <a:spcPts val="1850"/>
              </a:lnSpc>
              <a:spcBef>
                <a:spcPts val="100"/>
              </a:spcBef>
            </a:pPr>
            <a:r>
              <a:rPr lang="en-GB" sz="1600" spc="-15" noProof="0" dirty="0">
                <a:solidFill>
                  <a:srgbClr val="43A4DC"/>
                </a:solidFill>
                <a:latin typeface="Open Sans" panose="020B0606030504020204" pitchFamily="34" charset="0"/>
                <a:ea typeface="Open Sans" panose="020B0606030504020204" pitchFamily="34" charset="0"/>
                <a:cs typeface="Open Sans" panose="020B0606030504020204" pitchFamily="34" charset="0"/>
              </a:rPr>
              <a:t>Andy</a:t>
            </a:r>
            <a:r>
              <a:rPr lang="en-GB" sz="1600" spc="-45" noProof="0" dirty="0">
                <a:solidFill>
                  <a:srgbClr val="43A4DC"/>
                </a:solidFill>
                <a:latin typeface="Open Sans" panose="020B0606030504020204" pitchFamily="34" charset="0"/>
                <a:ea typeface="Open Sans" panose="020B0606030504020204" pitchFamily="34" charset="0"/>
                <a:cs typeface="Open Sans" panose="020B0606030504020204" pitchFamily="34" charset="0"/>
              </a:rPr>
              <a:t> </a:t>
            </a:r>
            <a:r>
              <a:rPr lang="en-GB" sz="1600" noProof="0" dirty="0">
                <a:solidFill>
                  <a:srgbClr val="43A4DC"/>
                </a:solidFill>
                <a:latin typeface="Open Sans" panose="020B0606030504020204" pitchFamily="34" charset="0"/>
                <a:ea typeface="Open Sans" panose="020B0606030504020204" pitchFamily="34" charset="0"/>
                <a:cs typeface="Open Sans" panose="020B0606030504020204" pitchFamily="34" charset="0"/>
              </a:rPr>
              <a:t>Lister</a:t>
            </a:r>
            <a:endParaRPr lang="en-GB" sz="1600" noProof="0" dirty="0">
              <a:latin typeface="Open Sans" panose="020B0606030504020204" pitchFamily="34" charset="0"/>
              <a:ea typeface="Open Sans" panose="020B0606030504020204" pitchFamily="34" charset="0"/>
              <a:cs typeface="Open Sans" panose="020B0606030504020204" pitchFamily="34" charset="0"/>
            </a:endParaRPr>
          </a:p>
          <a:p>
            <a:pPr marL="12700" marR="360680">
              <a:lnSpc>
                <a:spcPts val="1300"/>
              </a:lnSpc>
              <a:spcBef>
                <a:spcPts val="105"/>
              </a:spcBef>
            </a:pPr>
            <a:r>
              <a:rPr lang="en-GB" sz="1000" spc="-5" noProof="0" dirty="0">
                <a:solidFill>
                  <a:srgbClr val="FFFFFF"/>
                </a:solidFill>
                <a:latin typeface="Open Sans" panose="020B0606030504020204" pitchFamily="34" charset="0"/>
                <a:ea typeface="Open Sans" panose="020B0606030504020204" pitchFamily="34" charset="0"/>
                <a:cs typeface="Open Sans" panose="020B0606030504020204" pitchFamily="34" charset="0"/>
              </a:rPr>
              <a:t>Managing Director</a:t>
            </a:r>
          </a:p>
        </p:txBody>
      </p:sp>
      <p:pic>
        <p:nvPicPr>
          <p:cNvPr id="30" name="object 30"/>
          <p:cNvPicPr/>
          <p:nvPr/>
        </p:nvPicPr>
        <p:blipFill>
          <a:blip r:embed="rId3" cstate="print"/>
          <a:stretch>
            <a:fillRect/>
          </a:stretch>
        </p:blipFill>
        <p:spPr>
          <a:xfrm>
            <a:off x="923924" y="1863725"/>
            <a:ext cx="770918" cy="770931"/>
          </a:xfrm>
          <a:prstGeom prst="roundRect">
            <a:avLst/>
          </a:prstGeom>
        </p:spPr>
      </p:pic>
      <p:pic>
        <p:nvPicPr>
          <p:cNvPr id="31" name="object 31"/>
          <p:cNvPicPr/>
          <p:nvPr/>
        </p:nvPicPr>
        <p:blipFill>
          <a:blip r:embed="rId4" cstate="print"/>
          <a:stretch>
            <a:fillRect/>
          </a:stretch>
        </p:blipFill>
        <p:spPr>
          <a:xfrm>
            <a:off x="923924" y="3145714"/>
            <a:ext cx="770918" cy="770922"/>
          </a:xfrm>
          <a:prstGeom prst="roundRect">
            <a:avLst/>
          </a:prstGeom>
        </p:spPr>
      </p:pic>
      <p:pic>
        <p:nvPicPr>
          <p:cNvPr id="33" name="object 33"/>
          <p:cNvPicPr/>
          <p:nvPr/>
        </p:nvPicPr>
        <p:blipFill>
          <a:blip r:embed="rId5" cstate="print"/>
          <a:stretch>
            <a:fillRect/>
          </a:stretch>
        </p:blipFill>
        <p:spPr>
          <a:xfrm>
            <a:off x="923924" y="4520530"/>
            <a:ext cx="770918" cy="770927"/>
          </a:xfrm>
          <a:prstGeom prst="roundRect">
            <a:avLst/>
          </a:prstGeom>
        </p:spPr>
      </p:pic>
      <p:pic>
        <p:nvPicPr>
          <p:cNvPr id="35" name="object 35"/>
          <p:cNvPicPr/>
          <p:nvPr/>
        </p:nvPicPr>
        <p:blipFill>
          <a:blip r:embed="rId6" cstate="print"/>
          <a:stretch>
            <a:fillRect/>
          </a:stretch>
        </p:blipFill>
        <p:spPr>
          <a:xfrm>
            <a:off x="923924" y="5811095"/>
            <a:ext cx="770918" cy="770918"/>
          </a:xfrm>
          <a:prstGeom prst="roundRect">
            <a:avLst/>
          </a:prstGeom>
        </p:spPr>
      </p:pic>
      <p:sp>
        <p:nvSpPr>
          <p:cNvPr id="14" name="Content Placeholder 1">
            <a:extLst>
              <a:ext uri="{FF2B5EF4-FFF2-40B4-BE49-F238E27FC236}">
                <a16:creationId xmlns:a16="http://schemas.microsoft.com/office/drawing/2014/main" id="{BB573DE8-28C3-717F-41A9-FE8F0F201750}"/>
              </a:ext>
            </a:extLst>
          </p:cNvPr>
          <p:cNvSpPr txBox="1">
            <a:spLocks/>
          </p:cNvSpPr>
          <p:nvPr/>
        </p:nvSpPr>
        <p:spPr>
          <a:xfrm>
            <a:off x="3902869" y="3145714"/>
            <a:ext cx="8686800" cy="839913"/>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400" b="0" i="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400" b="0" i="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b="0" i="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40000"/>
              </a:lnSpc>
              <a:spcAft>
                <a:spcPts val="1200"/>
              </a:spcAft>
              <a:buFont typeface="Arial" panose="020B0604020202020204" pitchFamily="34" charset="0"/>
              <a:buNone/>
            </a:pPr>
            <a:r>
              <a:rPr lang="en-GB" sz="1050" b="0" i="0" noProof="0" dirty="0">
                <a:effectLst/>
                <a:latin typeface="Open Sans" panose="020B0606030504020204" pitchFamily="34" charset="0"/>
                <a:ea typeface="Open Sans" panose="020B0606030504020204" pitchFamily="34" charset="0"/>
                <a:cs typeface="Open Sans" panose="020B0606030504020204" pitchFamily="34" charset="0"/>
              </a:rPr>
              <a:t>GCB DSC PC ADC, Former First Sea Lord, Minister for Security and Counter-Terrorism, Chief of Defence Intelligence, Commander-in-Chief Fleet, NATO Commander-in-Chief East Atlantic, and NATO Commander Allied Naval Forces North. As Parliamentary Under-Secretary of State at the British Home Office, he was responsible for providing security and counter-terrorism advice to the Prime Minister and Cabinet. Also of note is the fact that he was the UK’s first-ever Cyber Security Minister and was instrumental in developing the UK’s first Cyber Security Strategy.</a:t>
            </a:r>
            <a:endParaRPr lang="en-GB" sz="1050" noProof="0" dirty="0">
              <a:latin typeface="Open Sans" panose="020B0606030504020204" pitchFamily="34" charset="0"/>
              <a:ea typeface="Open Sans" panose="020B0606030504020204" pitchFamily="34" charset="0"/>
              <a:cs typeface="Open Sans" panose="020B0606030504020204" pitchFamily="34" charset="0"/>
            </a:endParaRPr>
          </a:p>
        </p:txBody>
      </p:sp>
      <p:sp>
        <p:nvSpPr>
          <p:cNvPr id="16" name="Content Placeholder 1">
            <a:extLst>
              <a:ext uri="{FF2B5EF4-FFF2-40B4-BE49-F238E27FC236}">
                <a16:creationId xmlns:a16="http://schemas.microsoft.com/office/drawing/2014/main" id="{0EB79597-14AE-54A4-A8CC-43EA4ACB419F}"/>
              </a:ext>
            </a:extLst>
          </p:cNvPr>
          <p:cNvSpPr txBox="1">
            <a:spLocks/>
          </p:cNvSpPr>
          <p:nvPr/>
        </p:nvSpPr>
        <p:spPr>
          <a:xfrm>
            <a:off x="3902869" y="4515993"/>
            <a:ext cx="8686800" cy="564847"/>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400" b="0" i="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400" b="0" i="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b="0" i="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40000"/>
              </a:lnSpc>
              <a:spcAft>
                <a:spcPts val="1200"/>
              </a:spcAft>
              <a:buFont typeface="Arial" panose="020B0604020202020204" pitchFamily="34" charset="0"/>
              <a:buNone/>
            </a:pPr>
            <a:r>
              <a:rPr lang="en-GB" sz="1050" b="0" i="0" noProof="0" dirty="0">
                <a:effectLst/>
                <a:latin typeface="Open Sans" panose="020B0606030504020204" pitchFamily="34" charset="0"/>
                <a:ea typeface="Open Sans" panose="020B0606030504020204" pitchFamily="34" charset="0"/>
                <a:cs typeface="Open Sans" panose="020B0606030504020204" pitchFamily="34" charset="0"/>
              </a:rPr>
              <a:t>Oliver was Head of Cyber Security for the London 2012 Olympic and Paralympic Games, responsible for Cyber Security assurance across the games-wide domain, including the UK’s critical national infrastructure and Olympic support networks. More recently, he acted as a consultant for the Tokyo Olympic Games.</a:t>
            </a:r>
            <a:endParaRPr lang="en-GB" sz="1050" noProof="0" dirty="0">
              <a:latin typeface="Open Sans" panose="020B0606030504020204" pitchFamily="34" charset="0"/>
              <a:ea typeface="Open Sans" panose="020B0606030504020204" pitchFamily="34" charset="0"/>
              <a:cs typeface="Open Sans" panose="020B0606030504020204" pitchFamily="34" charset="0"/>
            </a:endParaRPr>
          </a:p>
        </p:txBody>
      </p:sp>
      <p:sp>
        <p:nvSpPr>
          <p:cNvPr id="22" name="Content Placeholder 1">
            <a:extLst>
              <a:ext uri="{FF2B5EF4-FFF2-40B4-BE49-F238E27FC236}">
                <a16:creationId xmlns:a16="http://schemas.microsoft.com/office/drawing/2014/main" id="{0C4F7935-1E59-FA41-25C5-155898242CB1}"/>
              </a:ext>
            </a:extLst>
          </p:cNvPr>
          <p:cNvSpPr txBox="1">
            <a:spLocks/>
          </p:cNvSpPr>
          <p:nvPr/>
        </p:nvSpPr>
        <p:spPr>
          <a:xfrm>
            <a:off x="3902869" y="5811095"/>
            <a:ext cx="8686800" cy="1001187"/>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400" b="0" i="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400" b="0" i="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b="0" i="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40000"/>
              </a:lnSpc>
              <a:spcAft>
                <a:spcPts val="1200"/>
              </a:spcAft>
              <a:buFont typeface="Arial" panose="020B0604020202020204" pitchFamily="34" charset="0"/>
              <a:buNone/>
            </a:pPr>
            <a:r>
              <a:rPr lang="en-GB" sz="1050" b="0" i="0" noProof="0" dirty="0">
                <a:effectLst/>
                <a:latin typeface="Open Sans" panose="020B0606030504020204" pitchFamily="34" charset="0"/>
                <a:ea typeface="Open Sans" panose="020B0606030504020204" pitchFamily="34" charset="0"/>
                <a:cs typeface="Open Sans" panose="020B0606030504020204" pitchFamily="34" charset="0"/>
              </a:rPr>
              <a:t>Andy had a military career spanning nearly 20 years, including 10 years in the UK Special Forces. He has vast experience in the full spectrum of direct and sensitive operations. He has been commended by the SO15 Command and other agencies for his contribution to counter-terror policing and Sensitive Site Exploitation (SSE) development. He spent the last four years of his government role as the organisational lead for Digital Media Exploitation (DOMEX) capability which included conventional overt and covert forensics. Nearing a further decade of commercial experience, Andy rapidly moved from special projects to Business Development Director and now leads the great team at Detego Global as Managing Director.</a:t>
            </a:r>
            <a:endParaRPr lang="en-GB" sz="1050" noProof="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213872019"/>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4" name="object 17">
            <a:extLst>
              <a:ext uri="{FF2B5EF4-FFF2-40B4-BE49-F238E27FC236}">
                <a16:creationId xmlns:a16="http://schemas.microsoft.com/office/drawing/2014/main" id="{AD5BCDA3-2B43-499F-9107-F5C699D92F55}"/>
              </a:ext>
            </a:extLst>
          </p:cNvPr>
          <p:cNvSpPr txBox="1">
            <a:spLocks noGrp="1"/>
          </p:cNvSpPr>
          <p:nvPr>
            <p:ph type="title"/>
          </p:nvPr>
        </p:nvSpPr>
        <p:spPr>
          <a:xfrm>
            <a:off x="858705" y="-100728"/>
            <a:ext cx="11596688" cy="1460500"/>
          </a:xfrm>
        </p:spPr>
        <p:txBody>
          <a:bodyPr/>
          <a:lstStyle/>
          <a:p>
            <a:r>
              <a:rPr lang="en-US" b="0" dirty="0">
                <a:latin typeface="Bebas Neue" panose="020B0606020202050201" pitchFamily="34" charset="0"/>
              </a:rPr>
              <a:t>Our Customers</a:t>
            </a:r>
          </a:p>
        </p:txBody>
      </p:sp>
      <p:pic>
        <p:nvPicPr>
          <p:cNvPr id="15" name="object 15"/>
          <p:cNvPicPr/>
          <p:nvPr/>
        </p:nvPicPr>
        <p:blipFill>
          <a:blip r:embed="rId4" cstate="print"/>
          <a:stretch>
            <a:fillRect/>
          </a:stretch>
        </p:blipFill>
        <p:spPr>
          <a:xfrm>
            <a:off x="11967895" y="1118449"/>
            <a:ext cx="280693" cy="797211"/>
          </a:xfrm>
          <a:prstGeom prst="rect">
            <a:avLst/>
          </a:prstGeom>
        </p:spPr>
      </p:pic>
      <p:pic>
        <p:nvPicPr>
          <p:cNvPr id="17" name="object 17"/>
          <p:cNvPicPr/>
          <p:nvPr/>
        </p:nvPicPr>
        <p:blipFill>
          <a:blip r:embed="rId5" cstate="print"/>
          <a:stretch>
            <a:fillRect/>
          </a:stretch>
        </p:blipFill>
        <p:spPr>
          <a:xfrm>
            <a:off x="3659397" y="2175826"/>
            <a:ext cx="811709" cy="848616"/>
          </a:xfrm>
          <a:prstGeom prst="rect">
            <a:avLst/>
          </a:prstGeom>
        </p:spPr>
      </p:pic>
      <p:pic>
        <p:nvPicPr>
          <p:cNvPr id="27" name="object 27"/>
          <p:cNvPicPr/>
          <p:nvPr/>
        </p:nvPicPr>
        <p:blipFill>
          <a:blip r:embed="rId6" cstate="print"/>
          <a:stretch>
            <a:fillRect/>
          </a:stretch>
        </p:blipFill>
        <p:spPr>
          <a:xfrm>
            <a:off x="852949" y="1126744"/>
            <a:ext cx="982845" cy="982844"/>
          </a:xfrm>
          <a:prstGeom prst="rect">
            <a:avLst/>
          </a:prstGeom>
        </p:spPr>
      </p:pic>
      <p:pic>
        <p:nvPicPr>
          <p:cNvPr id="31" name="object 31"/>
          <p:cNvPicPr/>
          <p:nvPr/>
        </p:nvPicPr>
        <p:blipFill>
          <a:blip r:embed="rId7" cstate="print"/>
          <a:stretch>
            <a:fillRect/>
          </a:stretch>
        </p:blipFill>
        <p:spPr>
          <a:xfrm>
            <a:off x="3488497" y="1118449"/>
            <a:ext cx="714680" cy="848616"/>
          </a:xfrm>
          <a:prstGeom prst="rect">
            <a:avLst/>
          </a:prstGeom>
        </p:spPr>
      </p:pic>
      <p:pic>
        <p:nvPicPr>
          <p:cNvPr id="45" name="object 45"/>
          <p:cNvPicPr/>
          <p:nvPr/>
        </p:nvPicPr>
        <p:blipFill>
          <a:blip r:embed="rId8" cstate="print"/>
          <a:stretch>
            <a:fillRect/>
          </a:stretch>
        </p:blipFill>
        <p:spPr>
          <a:xfrm>
            <a:off x="9365791" y="1392713"/>
            <a:ext cx="990570" cy="365038"/>
          </a:xfrm>
          <a:prstGeom prst="rect">
            <a:avLst/>
          </a:prstGeom>
        </p:spPr>
      </p:pic>
      <p:pic>
        <p:nvPicPr>
          <p:cNvPr id="46" name="object 46"/>
          <p:cNvPicPr/>
          <p:nvPr/>
        </p:nvPicPr>
        <p:blipFill>
          <a:blip r:embed="rId9" cstate="print"/>
          <a:stretch>
            <a:fillRect/>
          </a:stretch>
        </p:blipFill>
        <p:spPr>
          <a:xfrm>
            <a:off x="11478272" y="3207720"/>
            <a:ext cx="797033" cy="835797"/>
          </a:xfrm>
          <a:prstGeom prst="rect">
            <a:avLst/>
          </a:prstGeom>
        </p:spPr>
      </p:pic>
      <p:pic>
        <p:nvPicPr>
          <p:cNvPr id="47" name="object 47"/>
          <p:cNvPicPr/>
          <p:nvPr/>
        </p:nvPicPr>
        <p:blipFill>
          <a:blip r:embed="rId10" cstate="print"/>
          <a:stretch>
            <a:fillRect/>
          </a:stretch>
        </p:blipFill>
        <p:spPr>
          <a:xfrm>
            <a:off x="8180063" y="1099267"/>
            <a:ext cx="863233" cy="863233"/>
          </a:xfrm>
          <a:prstGeom prst="rect">
            <a:avLst/>
          </a:prstGeom>
        </p:spPr>
      </p:pic>
      <p:pic>
        <p:nvPicPr>
          <p:cNvPr id="51" name="object 51"/>
          <p:cNvPicPr/>
          <p:nvPr/>
        </p:nvPicPr>
        <p:blipFill>
          <a:blip r:embed="rId11" cstate="print"/>
          <a:stretch>
            <a:fillRect/>
          </a:stretch>
        </p:blipFill>
        <p:spPr>
          <a:xfrm>
            <a:off x="4528816" y="1341615"/>
            <a:ext cx="978551" cy="524403"/>
          </a:xfrm>
          <a:prstGeom prst="rect">
            <a:avLst/>
          </a:prstGeom>
        </p:spPr>
      </p:pic>
      <p:pic>
        <p:nvPicPr>
          <p:cNvPr id="57" name="object 57"/>
          <p:cNvPicPr/>
          <p:nvPr/>
        </p:nvPicPr>
        <p:blipFill>
          <a:blip r:embed="rId12" cstate="print">
            <a:extLst>
              <a:ext uri="{28A0092B-C50C-407E-A947-70E740481C1C}">
                <a14:useLocalDpi xmlns:a14="http://schemas.microsoft.com/office/drawing/2010/main" val="0"/>
              </a:ext>
            </a:extLst>
          </a:blip>
          <a:srcRect/>
          <a:stretch/>
        </p:blipFill>
        <p:spPr>
          <a:xfrm>
            <a:off x="10623506" y="1070471"/>
            <a:ext cx="884925" cy="883200"/>
          </a:xfrm>
          <a:prstGeom prst="rect">
            <a:avLst/>
          </a:prstGeom>
        </p:spPr>
      </p:pic>
      <p:pic>
        <p:nvPicPr>
          <p:cNvPr id="58" name="object 58"/>
          <p:cNvPicPr/>
          <p:nvPr/>
        </p:nvPicPr>
        <p:blipFill>
          <a:blip r:embed="rId13" cstate="print"/>
          <a:stretch>
            <a:fillRect/>
          </a:stretch>
        </p:blipFill>
        <p:spPr>
          <a:xfrm>
            <a:off x="2383181" y="2390119"/>
            <a:ext cx="968026" cy="455049"/>
          </a:xfrm>
          <a:prstGeom prst="rect">
            <a:avLst/>
          </a:prstGeom>
        </p:spPr>
      </p:pic>
      <p:pic>
        <p:nvPicPr>
          <p:cNvPr id="10" name="Picture 9">
            <a:extLst>
              <a:ext uri="{FF2B5EF4-FFF2-40B4-BE49-F238E27FC236}">
                <a16:creationId xmlns:a16="http://schemas.microsoft.com/office/drawing/2014/main" id="{0D6C7102-4DF6-144C-87DF-9B6F7BDB3261}"/>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78669" y="2265329"/>
            <a:ext cx="1354845" cy="639487"/>
          </a:xfrm>
          <a:prstGeom prst="rect">
            <a:avLst/>
          </a:prstGeom>
        </p:spPr>
      </p:pic>
      <p:pic>
        <p:nvPicPr>
          <p:cNvPr id="66" name="Picture 65">
            <a:extLst>
              <a:ext uri="{FF2B5EF4-FFF2-40B4-BE49-F238E27FC236}">
                <a16:creationId xmlns:a16="http://schemas.microsoft.com/office/drawing/2014/main" id="{C93A7197-051C-304E-83A0-F385EBC14DC9}"/>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2235360" y="1108703"/>
            <a:ext cx="1058427" cy="853797"/>
          </a:xfrm>
          <a:prstGeom prst="rect">
            <a:avLst/>
          </a:prstGeom>
        </p:spPr>
      </p:pic>
      <p:pic>
        <p:nvPicPr>
          <p:cNvPr id="77" name="object 53">
            <a:extLst>
              <a:ext uri="{FF2B5EF4-FFF2-40B4-BE49-F238E27FC236}">
                <a16:creationId xmlns:a16="http://schemas.microsoft.com/office/drawing/2014/main" id="{8AE91D66-5208-0A47-A296-CB16097B7329}"/>
              </a:ext>
            </a:extLst>
          </p:cNvPr>
          <p:cNvPicPr>
            <a:picLocks noChangeAspect="1"/>
          </p:cNvPicPr>
          <p:nvPr/>
        </p:nvPicPr>
        <p:blipFill>
          <a:blip r:embed="rId16" cstate="print">
            <a:extLst>
              <a:ext uri="{28A0092B-C50C-407E-A947-70E740481C1C}">
                <a14:useLocalDpi xmlns:a14="http://schemas.microsoft.com/office/drawing/2010/main" val="0"/>
              </a:ext>
            </a:extLst>
          </a:blip>
          <a:srcRect/>
          <a:stretch/>
        </p:blipFill>
        <p:spPr>
          <a:xfrm>
            <a:off x="8715294" y="4222803"/>
            <a:ext cx="0" cy="0"/>
          </a:xfrm>
          <a:prstGeom prst="rect">
            <a:avLst/>
          </a:prstGeom>
        </p:spPr>
      </p:pic>
      <p:pic>
        <p:nvPicPr>
          <p:cNvPr id="78" name="Picture 77">
            <a:extLst>
              <a:ext uri="{FF2B5EF4-FFF2-40B4-BE49-F238E27FC236}">
                <a16:creationId xmlns:a16="http://schemas.microsoft.com/office/drawing/2014/main" id="{57F69710-E9FB-8242-B805-1FB8482E77C8}"/>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5815194" y="1108703"/>
            <a:ext cx="952605" cy="806737"/>
          </a:xfrm>
          <a:prstGeom prst="rect">
            <a:avLst/>
          </a:prstGeom>
        </p:spPr>
      </p:pic>
      <p:grpSp>
        <p:nvGrpSpPr>
          <p:cNvPr id="2" name="Group 1">
            <a:extLst>
              <a:ext uri="{FF2B5EF4-FFF2-40B4-BE49-F238E27FC236}">
                <a16:creationId xmlns:a16="http://schemas.microsoft.com/office/drawing/2014/main" id="{0891ED1F-F5C4-9CEE-7881-B5EF718F9BFC}"/>
              </a:ext>
            </a:extLst>
          </p:cNvPr>
          <p:cNvGrpSpPr/>
          <p:nvPr/>
        </p:nvGrpSpPr>
        <p:grpSpPr>
          <a:xfrm>
            <a:off x="1919128" y="5769956"/>
            <a:ext cx="9203117" cy="2257688"/>
            <a:chOff x="1327473" y="5108273"/>
            <a:chExt cx="9203117" cy="2257688"/>
          </a:xfrm>
        </p:grpSpPr>
        <p:sp>
          <p:nvSpPr>
            <p:cNvPr id="24" name="object 24"/>
            <p:cNvSpPr txBox="1"/>
            <p:nvPr/>
          </p:nvSpPr>
          <p:spPr>
            <a:xfrm>
              <a:off x="1799126" y="5368879"/>
              <a:ext cx="8731464" cy="1325106"/>
            </a:xfrm>
            <a:prstGeom prst="rect">
              <a:avLst/>
            </a:prstGeom>
          </p:spPr>
          <p:txBody>
            <a:bodyPr vert="horz" wrap="square" lIns="0" tIns="12700" rIns="0" bIns="0" rtlCol="0">
              <a:spAutoFit/>
            </a:bodyPr>
            <a:lstStyle/>
            <a:p>
              <a:pPr marL="38100" marR="30480">
                <a:lnSpc>
                  <a:spcPct val="109300"/>
                </a:lnSpc>
                <a:spcBef>
                  <a:spcPts val="100"/>
                </a:spcBef>
              </a:pPr>
              <a:r>
                <a:rPr sz="2600" spc="-10" dirty="0">
                  <a:solidFill>
                    <a:schemeClr val="bg1"/>
                  </a:solidFill>
                  <a:latin typeface="Bebas Neue" panose="020B0000000000000000" pitchFamily="34" charset="0"/>
                  <a:ea typeface="Open Sans" panose="020B0606030504020204" pitchFamily="34" charset="0"/>
                  <a:cs typeface="Open Sans" panose="020B0606030504020204" pitchFamily="34" charset="0"/>
                </a:rPr>
                <a:t>In my many years of examining digital devices, I can boldly say that the Detego  software is a tool that all Forensic Examiners should have in their labs.</a:t>
              </a:r>
              <a:endParaRPr lang="en-GB" sz="2600" spc="-10" dirty="0">
                <a:solidFill>
                  <a:schemeClr val="bg1"/>
                </a:solidFill>
                <a:latin typeface="Bebas Neue" panose="020B0000000000000000" pitchFamily="34" charset="0"/>
                <a:ea typeface="Open Sans" panose="020B0606030504020204" pitchFamily="34" charset="0"/>
                <a:cs typeface="Open Sans" panose="020B0606030504020204" pitchFamily="34" charset="0"/>
              </a:endParaRPr>
            </a:p>
            <a:p>
              <a:pPr marL="38100" marR="30480">
                <a:lnSpc>
                  <a:spcPct val="109300"/>
                </a:lnSpc>
                <a:spcBef>
                  <a:spcPts val="100"/>
                </a:spcBef>
              </a:pPr>
              <a:r>
                <a:rPr sz="2600" spc="-10" dirty="0">
                  <a:solidFill>
                    <a:schemeClr val="bg1"/>
                  </a:solidFill>
                  <a:latin typeface="Bebas Neue" panose="020B0000000000000000" pitchFamily="34" charset="0"/>
                  <a:ea typeface="Open Sans" panose="020B0606030504020204" pitchFamily="34" charset="0"/>
                  <a:cs typeface="Open Sans" panose="020B0606030504020204" pitchFamily="34" charset="0"/>
                </a:rPr>
                <a:t>I would gladly recommend it to my colleagues in other sister agencies.</a:t>
              </a:r>
            </a:p>
          </p:txBody>
        </p:sp>
        <p:sp>
          <p:nvSpPr>
            <p:cNvPr id="61" name="TextBox 60">
              <a:extLst>
                <a:ext uri="{FF2B5EF4-FFF2-40B4-BE49-F238E27FC236}">
                  <a16:creationId xmlns:a16="http://schemas.microsoft.com/office/drawing/2014/main" id="{9879C675-2510-0127-45F8-BEADEF679508}"/>
                </a:ext>
              </a:extLst>
            </p:cNvPr>
            <p:cNvSpPr txBox="1"/>
            <p:nvPr/>
          </p:nvSpPr>
          <p:spPr>
            <a:xfrm>
              <a:off x="1327473" y="5108273"/>
              <a:ext cx="545342" cy="1323439"/>
            </a:xfrm>
            <a:prstGeom prst="rect">
              <a:avLst/>
            </a:prstGeom>
            <a:noFill/>
          </p:spPr>
          <p:txBody>
            <a:bodyPr wrap="none" rtlCol="0">
              <a:spAutoFit/>
            </a:bodyPr>
            <a:lstStyle/>
            <a:p>
              <a:r>
                <a:rPr lang="en-US" sz="8000" b="1" dirty="0">
                  <a:solidFill>
                    <a:srgbClr val="43A4DD"/>
                  </a:solidFill>
                  <a:latin typeface="Bebas Neue Bold" panose="020B0000000000000000" pitchFamily="34" charset="0"/>
                </a:rPr>
                <a:t>“</a:t>
              </a:r>
            </a:p>
          </p:txBody>
        </p:sp>
        <p:sp>
          <p:nvSpPr>
            <p:cNvPr id="63" name="TextBox 62">
              <a:extLst>
                <a:ext uri="{FF2B5EF4-FFF2-40B4-BE49-F238E27FC236}">
                  <a16:creationId xmlns:a16="http://schemas.microsoft.com/office/drawing/2014/main" id="{2D9E1B59-95A0-DB23-F0A7-7292FFA089B3}"/>
                </a:ext>
              </a:extLst>
            </p:cNvPr>
            <p:cNvSpPr txBox="1"/>
            <p:nvPr/>
          </p:nvSpPr>
          <p:spPr>
            <a:xfrm>
              <a:off x="9566273" y="6042522"/>
              <a:ext cx="545342" cy="1323439"/>
            </a:xfrm>
            <a:prstGeom prst="rect">
              <a:avLst/>
            </a:prstGeom>
            <a:noFill/>
          </p:spPr>
          <p:txBody>
            <a:bodyPr wrap="none" rtlCol="0">
              <a:spAutoFit/>
            </a:bodyPr>
            <a:lstStyle/>
            <a:p>
              <a:r>
                <a:rPr lang="en-US" sz="8000" b="1" dirty="0">
                  <a:solidFill>
                    <a:srgbClr val="43A4DD"/>
                  </a:solidFill>
                  <a:latin typeface="Bebas Neue Bold" panose="020B0000000000000000" pitchFamily="34" charset="0"/>
                </a:rPr>
                <a:t>”</a:t>
              </a:r>
            </a:p>
          </p:txBody>
        </p:sp>
      </p:grpSp>
      <p:pic>
        <p:nvPicPr>
          <p:cNvPr id="11" name="Picture 10">
            <a:extLst>
              <a:ext uri="{FF2B5EF4-FFF2-40B4-BE49-F238E27FC236}">
                <a16:creationId xmlns:a16="http://schemas.microsoft.com/office/drawing/2014/main" id="{CEE5214E-380F-D318-80E6-876935252EE7}"/>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3367942" y="2968669"/>
            <a:ext cx="1454458" cy="1454458"/>
          </a:xfrm>
          <a:prstGeom prst="rect">
            <a:avLst/>
          </a:prstGeom>
        </p:spPr>
      </p:pic>
      <p:pic>
        <p:nvPicPr>
          <p:cNvPr id="3" name="Picture 2" descr="FDIC.gov home page">
            <a:extLst>
              <a:ext uri="{FF2B5EF4-FFF2-40B4-BE49-F238E27FC236}">
                <a16:creationId xmlns:a16="http://schemas.microsoft.com/office/drawing/2014/main" id="{E4263AF4-47BA-EB8E-C5A4-12CAAAC4835D}"/>
              </a:ext>
            </a:extLst>
          </p:cNvPr>
          <p:cNvPicPr>
            <a:picLocks noChangeAspect="1" noChangeArrowheads="1"/>
          </p:cNvPicPr>
          <p:nvPr/>
        </p:nvPicPr>
        <p:blipFill rotWithShape="1">
          <a:blip r:embed="rId19">
            <a:extLst>
              <a:ext uri="{28A0092B-C50C-407E-A947-70E740481C1C}">
                <a14:useLocalDpi xmlns:a14="http://schemas.microsoft.com/office/drawing/2010/main" val="0"/>
              </a:ext>
            </a:extLst>
          </a:blip>
          <a:srcRect r="36638"/>
          <a:stretch/>
        </p:blipFill>
        <p:spPr bwMode="auto">
          <a:xfrm>
            <a:off x="6993025" y="1231986"/>
            <a:ext cx="945156" cy="50219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home - Sandline Global">
            <a:extLst>
              <a:ext uri="{FF2B5EF4-FFF2-40B4-BE49-F238E27FC236}">
                <a16:creationId xmlns:a16="http://schemas.microsoft.com/office/drawing/2014/main" id="{10E147EA-760C-44E7-6229-27EA9A4F2EAA}"/>
              </a:ext>
            </a:extLst>
          </p:cNvPr>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4785518" y="2425304"/>
            <a:ext cx="1351375" cy="35586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946ED296-5841-B3FC-395B-425339456D9C}"/>
              </a:ext>
            </a:extLst>
          </p:cNvPr>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6453266" y="2475955"/>
            <a:ext cx="2020103" cy="355862"/>
          </a:xfrm>
          <a:prstGeom prst="rect">
            <a:avLst/>
          </a:prstGeom>
        </p:spPr>
      </p:pic>
      <p:pic>
        <p:nvPicPr>
          <p:cNvPr id="14" name="Picture 13" descr="United States Department of Energy - Wikipedia">
            <a:extLst>
              <a:ext uri="{FF2B5EF4-FFF2-40B4-BE49-F238E27FC236}">
                <a16:creationId xmlns:a16="http://schemas.microsoft.com/office/drawing/2014/main" id="{362D3045-23CF-B5F8-149F-23F11422F3A4}"/>
              </a:ext>
            </a:extLst>
          </p:cNvPr>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8753241" y="2082519"/>
            <a:ext cx="894370" cy="89437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a:extLst>
              <a:ext uri="{FF2B5EF4-FFF2-40B4-BE49-F238E27FC236}">
                <a16:creationId xmlns:a16="http://schemas.microsoft.com/office/drawing/2014/main" id="{E131EFF0-31BF-0E06-F477-3246599ACFE5}"/>
              </a:ext>
            </a:extLst>
          </p:cNvPr>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390658" y="2412619"/>
            <a:ext cx="1935491" cy="2737612"/>
          </a:xfrm>
          <a:prstGeom prst="rect">
            <a:avLst/>
          </a:prstGeom>
        </p:spPr>
      </p:pic>
      <p:pic>
        <p:nvPicPr>
          <p:cNvPr id="1028" name="Picture 4" descr="defence of justice">
            <a:extLst>
              <a:ext uri="{FF2B5EF4-FFF2-40B4-BE49-F238E27FC236}">
                <a16:creationId xmlns:a16="http://schemas.microsoft.com/office/drawing/2014/main" id="{10F21BA8-CE4E-8804-B9C8-2ADA8CA1DB22}"/>
              </a:ext>
            </a:extLst>
          </p:cNvPr>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2101560" y="3112725"/>
            <a:ext cx="1128853" cy="1128853"/>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a:extLst>
              <a:ext uri="{FF2B5EF4-FFF2-40B4-BE49-F238E27FC236}">
                <a16:creationId xmlns:a16="http://schemas.microsoft.com/office/drawing/2014/main" id="{32E87EF9-E971-45CD-B50D-FD3C2162DD00}"/>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10059052" y="2318503"/>
            <a:ext cx="2405434" cy="496495"/>
          </a:xfrm>
          <a:prstGeom prst="rect">
            <a:avLst/>
          </a:prstGeom>
        </p:spPr>
      </p:pic>
      <p:pic>
        <p:nvPicPr>
          <p:cNvPr id="28" name="Picture 27">
            <a:extLst>
              <a:ext uri="{FF2B5EF4-FFF2-40B4-BE49-F238E27FC236}">
                <a16:creationId xmlns:a16="http://schemas.microsoft.com/office/drawing/2014/main" id="{44F029A7-2EB4-4EE7-84A9-5107ACBBFDBD}"/>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5064126" y="3092860"/>
            <a:ext cx="949318" cy="1104309"/>
          </a:xfrm>
          <a:prstGeom prst="rect">
            <a:avLst/>
          </a:prstGeom>
        </p:spPr>
      </p:pic>
      <p:pic>
        <p:nvPicPr>
          <p:cNvPr id="30" name="Picture 29">
            <a:extLst>
              <a:ext uri="{FF2B5EF4-FFF2-40B4-BE49-F238E27FC236}">
                <a16:creationId xmlns:a16="http://schemas.microsoft.com/office/drawing/2014/main" id="{77F62726-E0F4-452A-8DAA-AAC9B98EFEFA}"/>
              </a:ext>
            </a:extLst>
          </p:cNvPr>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6435903" y="3207114"/>
            <a:ext cx="954412" cy="954412"/>
          </a:xfrm>
          <a:prstGeom prst="rect">
            <a:avLst/>
          </a:prstGeom>
        </p:spPr>
      </p:pic>
      <p:pic>
        <p:nvPicPr>
          <p:cNvPr id="44" name="Picture 43">
            <a:extLst>
              <a:ext uri="{FF2B5EF4-FFF2-40B4-BE49-F238E27FC236}">
                <a16:creationId xmlns:a16="http://schemas.microsoft.com/office/drawing/2014/main" id="{F4D3E5DC-B138-488B-B785-444ED2F218D7}"/>
              </a:ext>
            </a:extLst>
          </p:cNvPr>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7798829" y="3199567"/>
            <a:ext cx="954412" cy="954412"/>
          </a:xfrm>
          <a:prstGeom prst="rect">
            <a:avLst/>
          </a:prstGeom>
        </p:spPr>
      </p:pic>
      <p:pic>
        <p:nvPicPr>
          <p:cNvPr id="55" name="Picture 54">
            <a:extLst>
              <a:ext uri="{FF2B5EF4-FFF2-40B4-BE49-F238E27FC236}">
                <a16:creationId xmlns:a16="http://schemas.microsoft.com/office/drawing/2014/main" id="{E1CACD73-8A10-4ED6-A3D9-E886E9E4D9DE}"/>
              </a:ext>
            </a:extLst>
          </p:cNvPr>
          <p:cNvPicPr>
            <a:picLocks noChangeAspect="1"/>
          </p:cNvPicPr>
          <p:nvPr/>
        </p:nvPicPr>
        <p:blipFill>
          <a:blip r:embed="rId29" cstate="print">
            <a:extLst>
              <a:ext uri="{28A0092B-C50C-407E-A947-70E740481C1C}">
                <a14:useLocalDpi xmlns:a14="http://schemas.microsoft.com/office/drawing/2010/main" val="0"/>
              </a:ext>
            </a:extLst>
          </a:blip>
          <a:stretch>
            <a:fillRect/>
          </a:stretch>
        </p:blipFill>
        <p:spPr>
          <a:xfrm>
            <a:off x="906287" y="4557985"/>
            <a:ext cx="1015746" cy="973559"/>
          </a:xfrm>
          <a:prstGeom prst="rect">
            <a:avLst/>
          </a:prstGeom>
        </p:spPr>
      </p:pic>
      <p:pic>
        <p:nvPicPr>
          <p:cNvPr id="59" name="Picture 58">
            <a:extLst>
              <a:ext uri="{FF2B5EF4-FFF2-40B4-BE49-F238E27FC236}">
                <a16:creationId xmlns:a16="http://schemas.microsoft.com/office/drawing/2014/main" id="{19254F37-705B-46CA-8363-E1C2FACBF0E2}"/>
              </a:ext>
            </a:extLst>
          </p:cNvPr>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2157171" y="4498634"/>
            <a:ext cx="1029551" cy="1006774"/>
          </a:xfrm>
          <a:prstGeom prst="rect">
            <a:avLst/>
          </a:prstGeom>
        </p:spPr>
      </p:pic>
      <p:pic>
        <p:nvPicPr>
          <p:cNvPr id="65" name="Picture 64">
            <a:extLst>
              <a:ext uri="{FF2B5EF4-FFF2-40B4-BE49-F238E27FC236}">
                <a16:creationId xmlns:a16="http://schemas.microsoft.com/office/drawing/2014/main" id="{745AEE8C-80FD-4703-8B75-7A488FD35D99}"/>
              </a:ext>
            </a:extLst>
          </p:cNvPr>
          <p:cNvPicPr>
            <a:picLocks noChangeAspect="1"/>
          </p:cNvPicPr>
          <p:nvPr/>
        </p:nvPicPr>
        <p:blipFill>
          <a:blip r:embed="rId31" cstate="print">
            <a:extLst>
              <a:ext uri="{28A0092B-C50C-407E-A947-70E740481C1C}">
                <a14:useLocalDpi xmlns:a14="http://schemas.microsoft.com/office/drawing/2010/main" val="0"/>
              </a:ext>
            </a:extLst>
          </a:blip>
          <a:stretch>
            <a:fillRect/>
          </a:stretch>
        </p:blipFill>
        <p:spPr>
          <a:xfrm>
            <a:off x="3504027" y="4464426"/>
            <a:ext cx="992554" cy="976282"/>
          </a:xfrm>
          <a:prstGeom prst="rect">
            <a:avLst/>
          </a:prstGeom>
        </p:spPr>
      </p:pic>
      <p:pic>
        <p:nvPicPr>
          <p:cNvPr id="68" name="Picture 67">
            <a:extLst>
              <a:ext uri="{FF2B5EF4-FFF2-40B4-BE49-F238E27FC236}">
                <a16:creationId xmlns:a16="http://schemas.microsoft.com/office/drawing/2014/main" id="{4BF99D7F-5450-4F6A-B6B2-7166009A9C2D}"/>
              </a:ext>
            </a:extLst>
          </p:cNvPr>
          <p:cNvPicPr>
            <a:picLocks noChangeAspect="1"/>
          </p:cNvPicPr>
          <p:nvPr/>
        </p:nvPicPr>
        <p:blipFill>
          <a:blip r:embed="rId32" cstate="print">
            <a:extLst>
              <a:ext uri="{28A0092B-C50C-407E-A947-70E740481C1C}">
                <a14:useLocalDpi xmlns:a14="http://schemas.microsoft.com/office/drawing/2010/main" val="0"/>
              </a:ext>
            </a:extLst>
          </a:blip>
          <a:stretch>
            <a:fillRect/>
          </a:stretch>
        </p:blipFill>
        <p:spPr>
          <a:xfrm>
            <a:off x="4720150" y="4384004"/>
            <a:ext cx="1178144" cy="1111457"/>
          </a:xfrm>
          <a:prstGeom prst="rect">
            <a:avLst/>
          </a:prstGeom>
        </p:spPr>
      </p:pic>
      <p:pic>
        <p:nvPicPr>
          <p:cNvPr id="70" name="Picture 69">
            <a:extLst>
              <a:ext uri="{FF2B5EF4-FFF2-40B4-BE49-F238E27FC236}">
                <a16:creationId xmlns:a16="http://schemas.microsoft.com/office/drawing/2014/main" id="{1560D923-39EE-401C-9869-EC6540BD6FAE}"/>
              </a:ext>
            </a:extLst>
          </p:cNvPr>
          <p:cNvPicPr>
            <a:picLocks noChangeAspect="1"/>
          </p:cNvPicPr>
          <p:nvPr/>
        </p:nvPicPr>
        <p:blipFill>
          <a:blip r:embed="rId33" cstate="print">
            <a:extLst>
              <a:ext uri="{28A0092B-C50C-407E-A947-70E740481C1C}">
                <a14:useLocalDpi xmlns:a14="http://schemas.microsoft.com/office/drawing/2010/main" val="0"/>
              </a:ext>
            </a:extLst>
          </a:blip>
          <a:stretch>
            <a:fillRect/>
          </a:stretch>
        </p:blipFill>
        <p:spPr>
          <a:xfrm>
            <a:off x="6009389" y="4479132"/>
            <a:ext cx="2056615" cy="1032148"/>
          </a:xfrm>
          <a:prstGeom prst="rect">
            <a:avLst/>
          </a:prstGeom>
        </p:spPr>
      </p:pic>
      <p:pic>
        <p:nvPicPr>
          <p:cNvPr id="73" name="Picture 72">
            <a:extLst>
              <a:ext uri="{FF2B5EF4-FFF2-40B4-BE49-F238E27FC236}">
                <a16:creationId xmlns:a16="http://schemas.microsoft.com/office/drawing/2014/main" id="{7096B3D0-640C-4BD0-84B2-107617220D10}"/>
              </a:ext>
            </a:extLst>
          </p:cNvPr>
          <p:cNvPicPr>
            <a:picLocks noChangeAspect="1"/>
          </p:cNvPicPr>
          <p:nvPr/>
        </p:nvPicPr>
        <p:blipFill>
          <a:blip r:embed="rId34">
            <a:extLst>
              <a:ext uri="{28A0092B-C50C-407E-A947-70E740481C1C}">
                <a14:useLocalDpi xmlns:a14="http://schemas.microsoft.com/office/drawing/2010/main" val="0"/>
              </a:ext>
            </a:extLst>
          </a:blip>
          <a:stretch>
            <a:fillRect/>
          </a:stretch>
        </p:blipFill>
        <p:spPr>
          <a:xfrm>
            <a:off x="8231748" y="4464267"/>
            <a:ext cx="946111" cy="939353"/>
          </a:xfrm>
          <a:prstGeom prst="rect">
            <a:avLst/>
          </a:prstGeom>
        </p:spPr>
      </p:pic>
      <p:pic>
        <p:nvPicPr>
          <p:cNvPr id="80" name="Picture 79">
            <a:extLst>
              <a:ext uri="{FF2B5EF4-FFF2-40B4-BE49-F238E27FC236}">
                <a16:creationId xmlns:a16="http://schemas.microsoft.com/office/drawing/2014/main" id="{E3E0DD82-0E46-4DD2-9587-C304DAAF1189}"/>
              </a:ext>
            </a:extLst>
          </p:cNvPr>
          <p:cNvPicPr>
            <a:picLocks noChangeAspect="1"/>
          </p:cNvPicPr>
          <p:nvPr/>
        </p:nvPicPr>
        <p:blipFill>
          <a:blip r:embed="rId35" cstate="print">
            <a:extLst>
              <a:ext uri="{28A0092B-C50C-407E-A947-70E740481C1C}">
                <a14:useLocalDpi xmlns:a14="http://schemas.microsoft.com/office/drawing/2010/main" val="0"/>
              </a:ext>
            </a:extLst>
          </a:blip>
          <a:stretch>
            <a:fillRect/>
          </a:stretch>
        </p:blipFill>
        <p:spPr>
          <a:xfrm>
            <a:off x="9461577" y="4340770"/>
            <a:ext cx="1178145" cy="1091143"/>
          </a:xfrm>
          <a:prstGeom prst="rect">
            <a:avLst/>
          </a:prstGeom>
        </p:spPr>
      </p:pic>
      <p:pic>
        <p:nvPicPr>
          <p:cNvPr id="20" name="Picture 19">
            <a:extLst>
              <a:ext uri="{FF2B5EF4-FFF2-40B4-BE49-F238E27FC236}">
                <a16:creationId xmlns:a16="http://schemas.microsoft.com/office/drawing/2014/main" id="{9B787F34-38D3-4D04-84A0-E6352C5B2B37}"/>
              </a:ext>
            </a:extLst>
          </p:cNvPr>
          <p:cNvPicPr>
            <a:picLocks noChangeAspect="1"/>
          </p:cNvPicPr>
          <p:nvPr/>
        </p:nvPicPr>
        <p:blipFill>
          <a:blip r:embed="rId36" cstate="print">
            <a:extLst>
              <a:ext uri="{28A0092B-C50C-407E-A947-70E740481C1C}">
                <a14:useLocalDpi xmlns:a14="http://schemas.microsoft.com/office/drawing/2010/main" val="0"/>
              </a:ext>
            </a:extLst>
          </a:blip>
          <a:stretch>
            <a:fillRect/>
          </a:stretch>
        </p:blipFill>
        <p:spPr>
          <a:xfrm>
            <a:off x="9334689" y="3340152"/>
            <a:ext cx="1731279" cy="729814"/>
          </a:xfrm>
          <a:prstGeom prst="rect">
            <a:avLst/>
          </a:prstGeom>
        </p:spPr>
      </p:pic>
      <p:pic>
        <p:nvPicPr>
          <p:cNvPr id="29" name="Picture 28">
            <a:extLst>
              <a:ext uri="{FF2B5EF4-FFF2-40B4-BE49-F238E27FC236}">
                <a16:creationId xmlns:a16="http://schemas.microsoft.com/office/drawing/2014/main" id="{D88AA527-8D59-4347-9D47-319E8EAC1D35}"/>
              </a:ext>
            </a:extLst>
          </p:cNvPr>
          <p:cNvPicPr>
            <a:picLocks noChangeAspect="1"/>
          </p:cNvPicPr>
          <p:nvPr/>
        </p:nvPicPr>
        <p:blipFill>
          <a:blip r:embed="rId37" cstate="print">
            <a:extLst>
              <a:ext uri="{28A0092B-C50C-407E-A947-70E740481C1C}">
                <a14:useLocalDpi xmlns:a14="http://schemas.microsoft.com/office/drawing/2010/main" val="0"/>
              </a:ext>
            </a:extLst>
          </a:blip>
          <a:stretch>
            <a:fillRect/>
          </a:stretch>
        </p:blipFill>
        <p:spPr>
          <a:xfrm>
            <a:off x="11137239" y="4330098"/>
            <a:ext cx="1178145" cy="1101815"/>
          </a:xfrm>
          <a:prstGeom prst="rect">
            <a:avLst/>
          </a:prstGeom>
        </p:spPr>
      </p:pic>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3" name="object 17">
            <a:extLst>
              <a:ext uri="{FF2B5EF4-FFF2-40B4-BE49-F238E27FC236}">
                <a16:creationId xmlns:a16="http://schemas.microsoft.com/office/drawing/2014/main" id="{86F86731-774C-444D-8049-F0C32A60CA8A}"/>
              </a:ext>
            </a:extLst>
          </p:cNvPr>
          <p:cNvSpPr txBox="1">
            <a:spLocks noGrp="1"/>
          </p:cNvSpPr>
          <p:nvPr>
            <p:ph type="title"/>
          </p:nvPr>
        </p:nvSpPr>
        <p:spPr>
          <a:xfrm>
            <a:off x="923925" y="2932474"/>
            <a:ext cx="11596688" cy="1697901"/>
          </a:xfrm>
          <a:prstGeom prst="rect">
            <a:avLst/>
          </a:prstGeom>
        </p:spPr>
        <p:txBody>
          <a:bodyPr vert="horz" wrap="square" lIns="0" tIns="12700" rIns="0" bIns="0" rtlCol="0">
            <a:spAutoFit/>
          </a:bodyPr>
          <a:lstStyle/>
          <a:p>
            <a:pPr marL="12700" algn="ctr">
              <a:spcBef>
                <a:spcPts val="100"/>
              </a:spcBef>
            </a:pPr>
            <a:r>
              <a:rPr lang="en-GB" sz="6000" b="0" spc="-10" noProof="0" dirty="0">
                <a:solidFill>
                  <a:srgbClr val="43A4DD"/>
                </a:solidFill>
                <a:latin typeface="Bebas Neue" panose="020B0606020202050201" pitchFamily="34" charset="0"/>
              </a:rPr>
              <a:t>Award-winning</a:t>
            </a:r>
            <a:r>
              <a:rPr lang="en-GB" sz="6000" b="0" spc="-10" noProof="0" dirty="0">
                <a:latin typeface="Bebas Neue" panose="020B0606020202050201" pitchFamily="34" charset="0"/>
              </a:rPr>
              <a:t> digital forensics</a:t>
            </a:r>
            <a:br>
              <a:rPr lang="en-GB" sz="6000" b="0" spc="-10" noProof="0" dirty="0">
                <a:latin typeface="Bebas Neue" panose="020B0606020202050201" pitchFamily="34" charset="0"/>
              </a:rPr>
            </a:br>
            <a:r>
              <a:rPr lang="en-GB" sz="6000" b="0" spc="-10" noProof="0" dirty="0">
                <a:latin typeface="Bebas Neue" panose="020B0606020202050201" pitchFamily="34" charset="0"/>
              </a:rPr>
              <a:t>and incident response SOLUTIONS</a:t>
            </a:r>
            <a:endParaRPr lang="en-GB" sz="6000" b="0" spc="-40" noProof="0" dirty="0">
              <a:solidFill>
                <a:srgbClr val="00B0F0"/>
              </a:solidFill>
              <a:latin typeface="Bebas Neue" panose="020B0606020202050201" pitchFamily="34" charset="0"/>
            </a:endParaRPr>
          </a:p>
        </p:txBody>
      </p:sp>
    </p:spTree>
    <p:extLst>
      <p:ext uri="{BB962C8B-B14F-4D97-AF65-F5344CB8AC3E}">
        <p14:creationId xmlns:p14="http://schemas.microsoft.com/office/powerpoint/2010/main" val="2343443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2A64684-A319-0DB6-63CA-71D22658205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22401" y="6067425"/>
            <a:ext cx="781068" cy="762635"/>
          </a:xfrm>
          <a:prstGeom prst="rect">
            <a:avLst/>
          </a:prstGeom>
        </p:spPr>
      </p:pic>
      <p:sp>
        <p:nvSpPr>
          <p:cNvPr id="16" name="Content Placeholder 8">
            <a:extLst>
              <a:ext uri="{FF2B5EF4-FFF2-40B4-BE49-F238E27FC236}">
                <a16:creationId xmlns:a16="http://schemas.microsoft.com/office/drawing/2014/main" id="{4249DC9E-2BCF-ED30-6F02-E9A59A2AE6DD}"/>
              </a:ext>
            </a:extLst>
          </p:cNvPr>
          <p:cNvSpPr>
            <a:spLocks noGrp="1"/>
          </p:cNvSpPr>
          <p:nvPr>
            <p:ph idx="1"/>
          </p:nvPr>
        </p:nvSpPr>
        <p:spPr>
          <a:xfrm>
            <a:off x="865752" y="1713100"/>
            <a:ext cx="6407944" cy="4325938"/>
          </a:xfrm>
        </p:spPr>
        <p:txBody>
          <a:bodyPr numCol="1">
            <a:noAutofit/>
          </a:bodyPr>
          <a:lstStyle/>
          <a:p>
            <a:pPr marL="0" indent="0">
              <a:spcBef>
                <a:spcPts val="100"/>
              </a:spcBef>
              <a:spcAft>
                <a:spcPts val="600"/>
              </a:spcAft>
              <a:buClr>
                <a:srgbClr val="000619"/>
              </a:buClr>
              <a:buNone/>
            </a:pPr>
            <a:r>
              <a:rPr lang="en-GB" sz="1500" spc="-5" noProof="0" dirty="0">
                <a:solidFill>
                  <a:srgbClr val="27AAE1"/>
                </a:solidFill>
                <a:latin typeface="Open Sans" panose="020B0606030504020204" pitchFamily="34" charset="0"/>
                <a:ea typeface="Open Sans" panose="020B0606030504020204" pitchFamily="34" charset="0"/>
                <a:cs typeface="Open Sans" panose="020B0606030504020204" pitchFamily="34" charset="0"/>
              </a:rPr>
              <a:t>THE WORLD’S FASTEST FORENSIC IMAGING TOOL</a:t>
            </a:r>
          </a:p>
          <a:p>
            <a:pPr marL="0" indent="0">
              <a:lnSpc>
                <a:spcPct val="140000"/>
              </a:lnSpc>
              <a:spcBef>
                <a:spcPts val="0"/>
              </a:spcBef>
              <a:buNone/>
            </a:pPr>
            <a:r>
              <a:rPr lang="en-GB" sz="1000" b="0" i="0" noProof="0" dirty="0">
                <a:effectLst/>
                <a:latin typeface="Open Sans" panose="020B0606030504020204" pitchFamily="34" charset="0"/>
                <a:ea typeface="Open Sans" panose="020B0606030504020204" pitchFamily="34" charset="0"/>
                <a:cs typeface="Open Sans" panose="020B0606030504020204" pitchFamily="34" charset="0"/>
              </a:rPr>
              <a:t>Offering forensic imaging speeds 8x faster than the industry average and the ability to get non-technical users fully operational with a 30-minute training session, our globally patented Ballistic Imager tool has become the trusted choice for creating physical images fast.</a:t>
            </a:r>
          </a:p>
          <a:p>
            <a:pPr marL="0" indent="0">
              <a:lnSpc>
                <a:spcPct val="140000"/>
              </a:lnSpc>
              <a:spcBef>
                <a:spcPts val="0"/>
              </a:spcBef>
              <a:buNone/>
            </a:pPr>
            <a:endParaRPr lang="en-GB" sz="1000" b="0" i="0" noProof="0" dirty="0">
              <a:effectLst/>
              <a:latin typeface="Open Sans" panose="020B0606030504020204" pitchFamily="34" charset="0"/>
              <a:ea typeface="Open Sans" panose="020B0606030504020204" pitchFamily="34" charset="0"/>
              <a:cs typeface="Open Sans" panose="020B0606030504020204" pitchFamily="34" charset="0"/>
            </a:endParaRPr>
          </a:p>
          <a:p>
            <a:pPr marL="230400" algn="l" fontAlgn="base">
              <a:lnSpc>
                <a:spcPct val="140000"/>
              </a:lnSpc>
              <a:spcBef>
                <a:spcPts val="0"/>
              </a:spcBef>
              <a:buFont typeface="Arial" panose="020B0604020202020204" pitchFamily="34" charset="0"/>
              <a:buChar char="•"/>
            </a:pPr>
            <a:r>
              <a:rPr lang="en-GB" sz="1000" b="0" i="0" noProof="0" dirty="0">
                <a:effectLst/>
                <a:latin typeface="Open Sans" panose="020B0606030504020204" pitchFamily="34" charset="0"/>
                <a:ea typeface="Open Sans" panose="020B0606030504020204" pitchFamily="34" charset="0"/>
                <a:cs typeface="Open Sans" panose="020B0606030504020204" pitchFamily="34" charset="0"/>
              </a:rPr>
              <a:t>Forensically secure data from hard disks in minutes</a:t>
            </a:r>
          </a:p>
          <a:p>
            <a:pPr marL="230400" fontAlgn="base">
              <a:lnSpc>
                <a:spcPct val="140000"/>
              </a:lnSpc>
              <a:spcBef>
                <a:spcPts val="0"/>
              </a:spcBef>
            </a:pPr>
            <a:r>
              <a:rPr lang="en-GB" sz="1000" b="0" i="0" noProof="0" dirty="0">
                <a:effectLst/>
                <a:latin typeface="Open Sans" panose="020B0606030504020204" pitchFamily="34" charset="0"/>
                <a:ea typeface="Open Sans" panose="020B0606030504020204" pitchFamily="34" charset="0"/>
                <a:cs typeface="Open Sans" panose="020B0606030504020204" pitchFamily="34" charset="0"/>
              </a:rPr>
              <a:t>Deploy on computers and laptops running Windows, Mac, or Linux</a:t>
            </a:r>
          </a:p>
          <a:p>
            <a:pPr marL="230400" fontAlgn="base">
              <a:lnSpc>
                <a:spcPct val="140000"/>
              </a:lnSpc>
              <a:spcBef>
                <a:spcPts val="0"/>
              </a:spcBef>
            </a:pPr>
            <a:r>
              <a:rPr lang="en-GB" sz="1000" b="0" i="0" noProof="0" dirty="0">
                <a:effectLst/>
                <a:latin typeface="Open Sans" panose="020B0606030504020204" pitchFamily="34" charset="0"/>
                <a:ea typeface="Open Sans" panose="020B0606030504020204" pitchFamily="34" charset="0"/>
                <a:cs typeface="Open Sans" panose="020B0606030504020204" pitchFamily="34" charset="0"/>
              </a:rPr>
              <a:t>Swiftly secure data from servers</a:t>
            </a:r>
          </a:p>
          <a:p>
            <a:pPr marL="230400" fontAlgn="base">
              <a:lnSpc>
                <a:spcPct val="140000"/>
              </a:lnSpc>
              <a:spcBef>
                <a:spcPts val="0"/>
              </a:spcBef>
            </a:pPr>
            <a:r>
              <a:rPr lang="en-GB" sz="1000" b="0" i="0" noProof="0" dirty="0">
                <a:effectLst/>
                <a:latin typeface="Open Sans" panose="020B0606030504020204" pitchFamily="34" charset="0"/>
                <a:ea typeface="Open Sans" panose="020B0606030504020204" pitchFamily="34" charset="0"/>
                <a:cs typeface="Open Sans" panose="020B0606030504020204" pitchFamily="34" charset="0"/>
              </a:rPr>
              <a:t>Achieve blisteringly fast data capture speeds by splitting the imaging process using multiple collectors and utilise all available ports</a:t>
            </a:r>
          </a:p>
          <a:p>
            <a:pPr marL="230400" fontAlgn="base">
              <a:lnSpc>
                <a:spcPct val="140000"/>
              </a:lnSpc>
              <a:spcBef>
                <a:spcPts val="0"/>
              </a:spcBef>
            </a:pPr>
            <a:r>
              <a:rPr lang="en-GB" sz="1000" b="0" i="0" noProof="0" dirty="0">
                <a:effectLst/>
                <a:latin typeface="Open Sans" panose="020B0606030504020204" pitchFamily="34" charset="0"/>
                <a:ea typeface="Open Sans" panose="020B0606030504020204" pitchFamily="34" charset="0"/>
                <a:cs typeface="Open Sans" panose="020B0606030504020204" pitchFamily="34" charset="0"/>
              </a:rPr>
              <a:t>Extract data in live or boot environments</a:t>
            </a:r>
          </a:p>
          <a:p>
            <a:pPr marL="230400" fontAlgn="base">
              <a:lnSpc>
                <a:spcPct val="140000"/>
              </a:lnSpc>
              <a:spcBef>
                <a:spcPts val="0"/>
              </a:spcBef>
            </a:pPr>
            <a:r>
              <a:rPr lang="en-GB" sz="1000" b="0" i="0" noProof="0" dirty="0">
                <a:effectLst/>
                <a:latin typeface="Open Sans" panose="020B0606030504020204" pitchFamily="34" charset="0"/>
                <a:ea typeface="Open Sans" panose="020B0606030504020204" pitchFamily="34" charset="0"/>
                <a:cs typeface="Open Sans" panose="020B0606030504020204" pitchFamily="34" charset="0"/>
              </a:rPr>
              <a:t>Benefit from MD5, SHA1, and SHA256 validation</a:t>
            </a:r>
          </a:p>
          <a:p>
            <a:pPr marL="230400" fontAlgn="base">
              <a:lnSpc>
                <a:spcPct val="140000"/>
              </a:lnSpc>
              <a:spcBef>
                <a:spcPts val="0"/>
              </a:spcBef>
            </a:pPr>
            <a:r>
              <a:rPr lang="en-GB" sz="1000" b="0" i="0" noProof="0" dirty="0">
                <a:effectLst/>
                <a:latin typeface="Open Sans" panose="020B0606030504020204" pitchFamily="34" charset="0"/>
                <a:ea typeface="Open Sans" panose="020B0606030504020204" pitchFamily="34" charset="0"/>
                <a:cs typeface="Open Sans" panose="020B0606030504020204" pitchFamily="34" charset="0"/>
              </a:rPr>
              <a:t>Stop extractions before completion without losing data</a:t>
            </a:r>
          </a:p>
          <a:p>
            <a:pPr marL="230400" fontAlgn="base">
              <a:lnSpc>
                <a:spcPct val="140000"/>
              </a:lnSpc>
              <a:spcBef>
                <a:spcPts val="0"/>
              </a:spcBef>
            </a:pPr>
            <a:r>
              <a:rPr lang="en-GB" sz="1000" b="0" i="0" noProof="0" dirty="0">
                <a:effectLst/>
                <a:latin typeface="Open Sans" panose="020B0606030504020204" pitchFamily="34" charset="0"/>
                <a:ea typeface="Open Sans" panose="020B0606030504020204" pitchFamily="34" charset="0"/>
                <a:cs typeface="Open Sans" panose="020B0606030504020204" pitchFamily="34" charset="0"/>
              </a:rPr>
              <a:t>Recover deleted data</a:t>
            </a:r>
          </a:p>
          <a:p>
            <a:pPr marL="230400" fontAlgn="base">
              <a:lnSpc>
                <a:spcPct val="140000"/>
              </a:lnSpc>
              <a:spcBef>
                <a:spcPts val="0"/>
              </a:spcBef>
            </a:pPr>
            <a:r>
              <a:rPr lang="en-GB" sz="1000" b="0" i="0" noProof="0" dirty="0">
                <a:effectLst/>
                <a:latin typeface="Open Sans" panose="020B0606030504020204" pitchFamily="34" charset="0"/>
                <a:ea typeface="Open Sans" panose="020B0606030504020204" pitchFamily="34" charset="0"/>
                <a:cs typeface="Open Sans" panose="020B0606030504020204" pitchFamily="34" charset="0"/>
              </a:rPr>
              <a:t>Deploy without removing hard drives from target devices</a:t>
            </a:r>
          </a:p>
          <a:p>
            <a:pPr marL="230400" fontAlgn="base">
              <a:lnSpc>
                <a:spcPct val="140000"/>
              </a:lnSpc>
              <a:spcBef>
                <a:spcPts val="0"/>
              </a:spcBef>
            </a:pPr>
            <a:r>
              <a:rPr lang="en-GB" sz="1000" b="0" i="0" noProof="0" dirty="0">
                <a:effectLst/>
                <a:latin typeface="Open Sans" panose="020B0606030504020204" pitchFamily="34" charset="0"/>
                <a:ea typeface="Open Sans" panose="020B0606030504020204" pitchFamily="34" charset="0"/>
                <a:cs typeface="Open Sans" panose="020B0606030504020204" pitchFamily="34" charset="0"/>
              </a:rPr>
              <a:t>Rapidly extract RAM data for comprehensive forensic analysis</a:t>
            </a:r>
          </a:p>
          <a:p>
            <a:pPr marL="230400" fontAlgn="base">
              <a:lnSpc>
                <a:spcPct val="140000"/>
              </a:lnSpc>
              <a:spcBef>
                <a:spcPts val="0"/>
              </a:spcBef>
            </a:pPr>
            <a:r>
              <a:rPr lang="en-GB" sz="1000" b="0" i="0" noProof="0" dirty="0">
                <a:effectLst/>
                <a:latin typeface="Open Sans" panose="020B0606030504020204" pitchFamily="34" charset="0"/>
                <a:ea typeface="Open Sans" panose="020B0606030504020204" pitchFamily="34" charset="0"/>
                <a:cs typeface="Open Sans" panose="020B0606030504020204" pitchFamily="34" charset="0"/>
              </a:rPr>
              <a:t>Present </a:t>
            </a:r>
            <a:r>
              <a:rPr lang="en-GB" sz="1000" dirty="0">
                <a:latin typeface="Open Sans" panose="020B0606030504020204" pitchFamily="34" charset="0"/>
                <a:ea typeface="Open Sans" panose="020B0606030504020204" pitchFamily="34" charset="0"/>
                <a:cs typeface="Open Sans" panose="020B0606030504020204" pitchFamily="34" charset="0"/>
              </a:rPr>
              <a:t>captured data as an E01, DD, or Ex01 image</a:t>
            </a:r>
            <a:endParaRPr lang="en-GB" sz="1000" b="0" i="0" noProof="0" dirty="0">
              <a:effectLst/>
              <a:latin typeface="Open Sans" panose="020B0606030504020204" pitchFamily="34" charset="0"/>
              <a:ea typeface="Open Sans" panose="020B0606030504020204" pitchFamily="34" charset="0"/>
              <a:cs typeface="Open Sans" panose="020B0606030504020204" pitchFamily="34" charset="0"/>
            </a:endParaRPr>
          </a:p>
          <a:p>
            <a:pPr marL="230400" fontAlgn="base">
              <a:lnSpc>
                <a:spcPct val="140000"/>
              </a:lnSpc>
              <a:spcBef>
                <a:spcPts val="0"/>
              </a:spcBef>
            </a:pPr>
            <a:r>
              <a:rPr lang="en-GB" sz="1000" b="0" i="0" noProof="0" dirty="0">
                <a:effectLst/>
                <a:latin typeface="Open Sans" panose="020B0606030504020204" pitchFamily="34" charset="0"/>
                <a:ea typeface="Open Sans" panose="020B0606030504020204" pitchFamily="34" charset="0"/>
                <a:cs typeface="Open Sans" panose="020B0606030504020204" pitchFamily="34" charset="0"/>
              </a:rPr>
              <a:t>Enjoy greater mobility thanks to its portable and compact design</a:t>
            </a:r>
          </a:p>
        </p:txBody>
      </p:sp>
      <p:pic>
        <p:nvPicPr>
          <p:cNvPr id="17" name="Picture 16">
            <a:extLst>
              <a:ext uri="{FF2B5EF4-FFF2-40B4-BE49-F238E27FC236}">
                <a16:creationId xmlns:a16="http://schemas.microsoft.com/office/drawing/2014/main" id="{62A430C8-2B50-EB73-D091-5711CD6C2E13}"/>
              </a:ext>
            </a:extLst>
          </p:cNvPr>
          <p:cNvPicPr>
            <a:picLocks noChangeAspect="1"/>
          </p:cNvPicPr>
          <p:nvPr/>
        </p:nvPicPr>
        <p:blipFill rotWithShape="1">
          <a:blip r:embed="rId5">
            <a:extLst>
              <a:ext uri="{28A0092B-C50C-407E-A947-70E740481C1C}">
                <a14:useLocalDpi xmlns:a14="http://schemas.microsoft.com/office/drawing/2010/main" val="0"/>
              </a:ext>
            </a:extLst>
          </a:blip>
          <a:srcRect t="13770" b="7086"/>
          <a:stretch/>
        </p:blipFill>
        <p:spPr>
          <a:xfrm>
            <a:off x="7855748" y="2105025"/>
            <a:ext cx="4459786" cy="3504975"/>
          </a:xfrm>
          <a:prstGeom prst="rect">
            <a:avLst/>
          </a:prstGeom>
        </p:spPr>
      </p:pic>
      <p:sp>
        <p:nvSpPr>
          <p:cNvPr id="6" name="TextBox 5">
            <a:extLst>
              <a:ext uri="{FF2B5EF4-FFF2-40B4-BE49-F238E27FC236}">
                <a16:creationId xmlns:a16="http://schemas.microsoft.com/office/drawing/2014/main" id="{7D4FC952-352B-6CE9-FB7D-20EFAAC7733D}"/>
              </a:ext>
            </a:extLst>
          </p:cNvPr>
          <p:cNvSpPr txBox="1"/>
          <p:nvPr/>
        </p:nvSpPr>
        <p:spPr>
          <a:xfrm>
            <a:off x="8662739" y="5659993"/>
            <a:ext cx="3124200" cy="369332"/>
          </a:xfrm>
          <a:prstGeom prst="rect">
            <a:avLst/>
          </a:prstGeom>
          <a:noFill/>
        </p:spPr>
        <p:txBody>
          <a:bodyPr wrap="square">
            <a:spAutoFit/>
          </a:bodyPr>
          <a:lstStyle/>
          <a:p>
            <a:pPr marL="0" indent="0" algn="ctr">
              <a:spcBef>
                <a:spcPts val="100"/>
              </a:spcBef>
              <a:buNone/>
            </a:pPr>
            <a:r>
              <a:rPr lang="en-GB" sz="1800" spc="-5" noProof="0" dirty="0">
                <a:solidFill>
                  <a:schemeClr val="bg1"/>
                </a:solidFill>
                <a:latin typeface="Open Sans" panose="020B0606030504020204" pitchFamily="34" charset="0"/>
                <a:ea typeface="Open Sans" panose="020B0606030504020204" pitchFamily="34" charset="0"/>
                <a:cs typeface="Open Sans" panose="020B0606030504020204" pitchFamily="34" charset="0"/>
              </a:rPr>
              <a:t>Patent</a:t>
            </a:r>
            <a:r>
              <a:rPr lang="en-GB" spc="-5" noProof="0" dirty="0">
                <a:solidFill>
                  <a:schemeClr val="bg1"/>
                </a:solidFill>
                <a:latin typeface="Open Sans" panose="020B0606030504020204" pitchFamily="34" charset="0"/>
                <a:ea typeface="Open Sans" panose="020B0606030504020204" pitchFamily="34" charset="0"/>
                <a:cs typeface="Open Sans" panose="020B0606030504020204" pitchFamily="34" charset="0"/>
              </a:rPr>
              <a:t>ed </a:t>
            </a:r>
            <a:r>
              <a:rPr lang="en-GB" sz="1800" spc="-5" noProof="0" dirty="0">
                <a:solidFill>
                  <a:schemeClr val="bg1"/>
                </a:solidFill>
                <a:latin typeface="Open Sans" panose="020B0606030504020204" pitchFamily="34" charset="0"/>
                <a:ea typeface="Open Sans" panose="020B0606030504020204" pitchFamily="34" charset="0"/>
                <a:cs typeface="Open Sans" panose="020B0606030504020204" pitchFamily="34" charset="0"/>
              </a:rPr>
              <a:t>Technology</a:t>
            </a:r>
          </a:p>
        </p:txBody>
      </p:sp>
      <p:sp>
        <p:nvSpPr>
          <p:cNvPr id="2" name="TextBox 1">
            <a:extLst>
              <a:ext uri="{FF2B5EF4-FFF2-40B4-BE49-F238E27FC236}">
                <a16:creationId xmlns:a16="http://schemas.microsoft.com/office/drawing/2014/main" id="{46E9CDC8-62C0-CCDA-7647-7C442491FF2A}"/>
              </a:ext>
            </a:extLst>
          </p:cNvPr>
          <p:cNvSpPr txBox="1"/>
          <p:nvPr/>
        </p:nvSpPr>
        <p:spPr>
          <a:xfrm>
            <a:off x="8775233" y="6219825"/>
            <a:ext cx="4459787" cy="523220"/>
          </a:xfrm>
          <a:prstGeom prst="rect">
            <a:avLst/>
          </a:prstGeom>
          <a:noFill/>
        </p:spPr>
        <p:txBody>
          <a:bodyPr wrap="square">
            <a:spAutoFit/>
          </a:bodyPr>
          <a:lstStyle/>
          <a:p>
            <a:r>
              <a:rPr lang="en-GB" sz="1400" i="0" noProof="0" dirty="0">
                <a:solidFill>
                  <a:srgbClr val="43A4DD"/>
                </a:solidFill>
                <a:effectLst/>
                <a:latin typeface="Open Sans" panose="020B0606030504020204" pitchFamily="34" charset="0"/>
              </a:rPr>
              <a:t>FINALIST - THE SC AWARD FOR THE BEST COMPUTER FORENSIC SOLUTION</a:t>
            </a:r>
            <a:endParaRPr lang="en-GB" sz="1400" noProof="0" dirty="0">
              <a:solidFill>
                <a:srgbClr val="43A4DD"/>
              </a:solidFill>
            </a:endParaRPr>
          </a:p>
        </p:txBody>
      </p:sp>
      <p:pic>
        <p:nvPicPr>
          <p:cNvPr id="7" name="Picture 6">
            <a:extLst>
              <a:ext uri="{FF2B5EF4-FFF2-40B4-BE49-F238E27FC236}">
                <a16:creationId xmlns:a16="http://schemas.microsoft.com/office/drawing/2014/main" id="{20297F8D-B849-5662-C3EE-98C64997F15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80000" y="360000"/>
            <a:ext cx="7086600" cy="1202191"/>
          </a:xfrm>
          <a:prstGeom prst="rect">
            <a:avLst/>
          </a:prstGeom>
        </p:spPr>
      </p:pic>
      <p:sp>
        <p:nvSpPr>
          <p:cNvPr id="4" name="TextBox 3">
            <a:extLst>
              <a:ext uri="{FF2B5EF4-FFF2-40B4-BE49-F238E27FC236}">
                <a16:creationId xmlns:a16="http://schemas.microsoft.com/office/drawing/2014/main" id="{E04481B3-CD65-716B-ED29-DA2D74FCA0CA}"/>
              </a:ext>
            </a:extLst>
          </p:cNvPr>
          <p:cNvSpPr txBox="1"/>
          <p:nvPr/>
        </p:nvSpPr>
        <p:spPr>
          <a:xfrm>
            <a:off x="7756169" y="1704915"/>
            <a:ext cx="4937340" cy="400110"/>
          </a:xfrm>
          <a:prstGeom prst="rect">
            <a:avLst/>
          </a:prstGeom>
          <a:noFill/>
        </p:spPr>
        <p:txBody>
          <a:bodyPr wrap="square">
            <a:spAutoFit/>
          </a:bodyPr>
          <a:lstStyle/>
          <a:p>
            <a:pPr algn="ctr"/>
            <a:r>
              <a:rPr lang="en-GB" sz="2000" noProof="0" dirty="0">
                <a:solidFill>
                  <a:srgbClr val="43A4DD"/>
                </a:solidFill>
                <a:latin typeface="Open Sans" panose="020B0606030504020204" pitchFamily="34" charset="0"/>
              </a:rPr>
              <a:t>EXTRACT</a:t>
            </a:r>
            <a:r>
              <a:rPr lang="en-GB" sz="2000" i="0" noProof="0" dirty="0">
                <a:solidFill>
                  <a:srgbClr val="43A4DD"/>
                </a:solidFill>
                <a:effectLst/>
                <a:latin typeface="Open Sans" panose="020B0606030504020204" pitchFamily="34" charset="0"/>
              </a:rPr>
              <a:t> 1TB IN LESS THAN 5 MINUTES</a:t>
            </a:r>
            <a:endParaRPr lang="en-GB" sz="2000" noProof="0" dirty="0">
              <a:solidFill>
                <a:srgbClr val="43A4DD"/>
              </a:solidFill>
            </a:endParaRPr>
          </a:p>
        </p:txBody>
      </p:sp>
    </p:spTree>
    <p:extLst>
      <p:ext uri="{BB962C8B-B14F-4D97-AF65-F5344CB8AC3E}">
        <p14:creationId xmlns:p14="http://schemas.microsoft.com/office/powerpoint/2010/main" val="1636697634"/>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EDDA17A-6373-01AF-9212-A27D6B69209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34374" y="5995405"/>
            <a:ext cx="728590" cy="811378"/>
          </a:xfrm>
          <a:prstGeom prst="rect">
            <a:avLst/>
          </a:prstGeom>
        </p:spPr>
      </p:pic>
      <p:pic>
        <p:nvPicPr>
          <p:cNvPr id="3" name="Picture 2">
            <a:extLst>
              <a:ext uri="{FF2B5EF4-FFF2-40B4-BE49-F238E27FC236}">
                <a16:creationId xmlns:a16="http://schemas.microsoft.com/office/drawing/2014/main" id="{99EF2A8C-5E87-CF14-388E-A29E59E2109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6367"/>
          <a:stretch/>
        </p:blipFill>
        <p:spPr>
          <a:xfrm>
            <a:off x="-26374" y="352425"/>
            <a:ext cx="6656392" cy="1206000"/>
          </a:xfrm>
          <a:prstGeom prst="rect">
            <a:avLst/>
          </a:prstGeom>
        </p:spPr>
      </p:pic>
      <p:sp>
        <p:nvSpPr>
          <p:cNvPr id="15" name="Content Placeholder 8">
            <a:extLst>
              <a:ext uri="{FF2B5EF4-FFF2-40B4-BE49-F238E27FC236}">
                <a16:creationId xmlns:a16="http://schemas.microsoft.com/office/drawing/2014/main" id="{D8EBD0C9-5549-8D0A-2E87-F3AB76681AC6}"/>
              </a:ext>
            </a:extLst>
          </p:cNvPr>
          <p:cNvSpPr>
            <a:spLocks noGrp="1"/>
          </p:cNvSpPr>
          <p:nvPr>
            <p:ph idx="1"/>
          </p:nvPr>
        </p:nvSpPr>
        <p:spPr>
          <a:xfrm>
            <a:off x="882000" y="1800000"/>
            <a:ext cx="5798344" cy="4325938"/>
          </a:xfrm>
        </p:spPr>
        <p:txBody>
          <a:bodyPr numCol="1">
            <a:noAutofit/>
          </a:bodyPr>
          <a:lstStyle/>
          <a:p>
            <a:pPr marL="0" indent="0">
              <a:spcBef>
                <a:spcPts val="100"/>
              </a:spcBef>
              <a:buNone/>
            </a:pPr>
            <a:r>
              <a:rPr lang="en-GB" sz="1500" spc="-5" noProof="0" dirty="0">
                <a:solidFill>
                  <a:srgbClr val="00B0F0"/>
                </a:solidFill>
                <a:latin typeface="Open Sans" panose="020B0606030504020204" pitchFamily="34" charset="0"/>
                <a:ea typeface="Open Sans" panose="020B0606030504020204" pitchFamily="34" charset="0"/>
                <a:cs typeface="Open Sans" panose="020B0606030504020204" pitchFamily="34" charset="0"/>
              </a:rPr>
              <a:t>RAPID DIGITAL FORENSICS, ANYWHERE</a:t>
            </a:r>
          </a:p>
          <a:p>
            <a:pPr marL="0" indent="0">
              <a:spcBef>
                <a:spcPts val="100"/>
              </a:spcBef>
              <a:buNone/>
            </a:pPr>
            <a:endParaRPr lang="en-GB" sz="1500" b="0" i="0" spc="-5" noProof="0" dirty="0">
              <a:solidFill>
                <a:srgbClr val="00B0F0"/>
              </a:solidFill>
              <a:effectLst/>
              <a:latin typeface="Open Sans" panose="020B0606030504020204" pitchFamily="34" charset="0"/>
              <a:ea typeface="Open Sans" panose="020B0606030504020204" pitchFamily="34" charset="0"/>
              <a:cs typeface="Open Sans" panose="020B0606030504020204" pitchFamily="34" charset="0"/>
            </a:endParaRPr>
          </a:p>
          <a:p>
            <a:pPr marL="0" indent="0">
              <a:lnSpc>
                <a:spcPct val="140000"/>
              </a:lnSpc>
              <a:spcBef>
                <a:spcPts val="0"/>
              </a:spcBef>
              <a:buNone/>
            </a:pPr>
            <a:r>
              <a:rPr lang="en-GB" sz="1000" noProof="0" dirty="0">
                <a:effectLst/>
                <a:latin typeface="Open Sans" panose="020B0606030504020204" pitchFamily="34" charset="0"/>
                <a:ea typeface="Open Sans" panose="020B0606030504020204" pitchFamily="34" charset="0"/>
                <a:cs typeface="Open Sans" panose="020B0606030504020204" pitchFamily="34" charset="0"/>
              </a:rPr>
              <a:t>Field Triage is a highly portable solution, perfect for investigating data on computers, laptops, servers, and loose media. Field Triage uses keywords and hash-matching technology to swiftly identify and alert users about data related to investigations without running time-consuming extractions and analytical processes.</a:t>
            </a:r>
          </a:p>
          <a:p>
            <a:pPr marL="0" indent="0">
              <a:lnSpc>
                <a:spcPct val="140000"/>
              </a:lnSpc>
              <a:spcBef>
                <a:spcPts val="0"/>
              </a:spcBef>
              <a:buNone/>
            </a:pPr>
            <a:endParaRPr lang="en-GB" sz="1000" noProof="0" dirty="0">
              <a:effectLst/>
              <a:latin typeface="Open Sans" panose="020B0606030504020204" pitchFamily="34" charset="0"/>
              <a:ea typeface="Open Sans" panose="020B0606030504020204" pitchFamily="34" charset="0"/>
              <a:cs typeface="Open Sans" panose="020B0606030504020204" pitchFamily="34" charset="0"/>
            </a:endParaRPr>
          </a:p>
          <a:p>
            <a:pPr marL="0" indent="0" fontAlgn="base">
              <a:lnSpc>
                <a:spcPct val="140000"/>
              </a:lnSpc>
              <a:spcBef>
                <a:spcPts val="0"/>
              </a:spcBef>
              <a:buNone/>
            </a:pPr>
            <a:r>
              <a:rPr lang="en-GB" sz="1000" noProof="0" dirty="0">
                <a:effectLst/>
                <a:latin typeface="Open Sans" panose="020B0606030504020204" pitchFamily="34" charset="0"/>
                <a:ea typeface="Open Sans" panose="020B0606030504020204" pitchFamily="34" charset="0"/>
                <a:cs typeface="Open Sans" panose="020B0606030504020204" pitchFamily="34" charset="0"/>
              </a:rPr>
              <a:t>Field Triage enables users to make quick decisions, thanks to its patented red-amber-green visual alert system.</a:t>
            </a:r>
            <a:br>
              <a:rPr lang="en-GB" sz="1000" noProof="0" dirty="0">
                <a:effectLst/>
                <a:latin typeface="Open Sans" panose="020B0606030504020204" pitchFamily="34" charset="0"/>
                <a:ea typeface="Open Sans" panose="020B0606030504020204" pitchFamily="34" charset="0"/>
                <a:cs typeface="Open Sans" panose="020B0606030504020204" pitchFamily="34" charset="0"/>
              </a:rPr>
            </a:br>
            <a:endParaRPr lang="en-GB" sz="1000" noProof="0" dirty="0">
              <a:effectLst/>
              <a:latin typeface="Open Sans" panose="020B0606030504020204" pitchFamily="34" charset="0"/>
              <a:ea typeface="Open Sans" panose="020B0606030504020204" pitchFamily="34" charset="0"/>
              <a:cs typeface="Open Sans" panose="020B0606030504020204" pitchFamily="34" charset="0"/>
            </a:endParaRPr>
          </a:p>
          <a:p>
            <a:pPr fontAlgn="base">
              <a:lnSpc>
                <a:spcPct val="140000"/>
              </a:lnSpc>
              <a:spcBef>
                <a:spcPts val="0"/>
              </a:spcBef>
            </a:pPr>
            <a:r>
              <a:rPr lang="en-GB" sz="1000" noProof="0" dirty="0">
                <a:effectLst/>
                <a:latin typeface="Open Sans" panose="020B0606030504020204" pitchFamily="34" charset="0"/>
                <a:ea typeface="Open Sans" panose="020B0606030504020204" pitchFamily="34" charset="0"/>
                <a:cs typeface="Open Sans" panose="020B0606030504020204" pitchFamily="34" charset="0"/>
              </a:rPr>
              <a:t>Deploy it anywhere using a removable storage device or external hard drive</a:t>
            </a:r>
          </a:p>
          <a:p>
            <a:pPr fontAlgn="base">
              <a:lnSpc>
                <a:spcPct val="140000"/>
              </a:lnSpc>
              <a:spcBef>
                <a:spcPts val="0"/>
              </a:spcBef>
            </a:pPr>
            <a:r>
              <a:rPr lang="en-GB" sz="1000" noProof="0" dirty="0">
                <a:effectLst/>
                <a:latin typeface="Open Sans" panose="020B0606030504020204" pitchFamily="34" charset="0"/>
                <a:ea typeface="Open Sans" panose="020B0606030504020204" pitchFamily="34" charset="0"/>
                <a:cs typeface="Open Sans" panose="020B0606030504020204" pitchFamily="34" charset="0"/>
              </a:rPr>
              <a:t>Rapidly acquire usernames and passwords and swiftly identify data that’s critical to investigations</a:t>
            </a:r>
          </a:p>
          <a:p>
            <a:pPr fontAlgn="base">
              <a:lnSpc>
                <a:spcPct val="140000"/>
              </a:lnSpc>
              <a:spcBef>
                <a:spcPts val="0"/>
              </a:spcBef>
            </a:pPr>
            <a:r>
              <a:rPr lang="en-GB" sz="1000" noProof="0" dirty="0">
                <a:effectLst/>
                <a:latin typeface="Open Sans" panose="020B0606030504020204" pitchFamily="34" charset="0"/>
                <a:ea typeface="Open Sans" panose="020B0606030504020204" pitchFamily="34" charset="0"/>
                <a:cs typeface="Open Sans" panose="020B0606030504020204" pitchFamily="34" charset="0"/>
              </a:rPr>
              <a:t>Effortlessly customise it for use across a range of investigation types, including modern slavery, fraud, insider trading, harassment, Indecent Images Of Children (IIOC), Internet Crimes Against Children (ICAC), human trafficking, and terrorism</a:t>
            </a:r>
          </a:p>
          <a:p>
            <a:pPr fontAlgn="base">
              <a:lnSpc>
                <a:spcPct val="140000"/>
              </a:lnSpc>
              <a:spcBef>
                <a:spcPts val="0"/>
              </a:spcBef>
            </a:pPr>
            <a:r>
              <a:rPr lang="en-GB" sz="1000" noProof="0" dirty="0">
                <a:effectLst/>
                <a:latin typeface="Open Sans" panose="020B0606030504020204" pitchFamily="34" charset="0"/>
                <a:ea typeface="Open Sans" panose="020B0606030504020204" pitchFamily="34" charset="0"/>
                <a:cs typeface="Open Sans" panose="020B0606030504020204" pitchFamily="34" charset="0"/>
              </a:rPr>
              <a:t>Speed up investigations by leveraging its advanced automation capabilities</a:t>
            </a:r>
          </a:p>
          <a:p>
            <a:pPr fontAlgn="base">
              <a:lnSpc>
                <a:spcPct val="140000"/>
              </a:lnSpc>
              <a:spcBef>
                <a:spcPts val="0"/>
              </a:spcBef>
            </a:pPr>
            <a:r>
              <a:rPr lang="en-GB" sz="1000" b="0" i="0" noProof="0" dirty="0">
                <a:effectLst/>
                <a:latin typeface="Open Sans "/>
              </a:rPr>
              <a:t>Accelerate evidence discovery with the new Xpress </a:t>
            </a:r>
            <a:r>
              <a:rPr lang="en-GB" sz="1000" b="0" i="0" noProof="0" dirty="0" err="1">
                <a:effectLst/>
                <a:latin typeface="Open Sans "/>
              </a:rPr>
              <a:t>HashScan</a:t>
            </a:r>
            <a:r>
              <a:rPr lang="en-GB" sz="1000" b="0" i="0" noProof="0" dirty="0">
                <a:effectLst/>
                <a:latin typeface="Open Sans "/>
              </a:rPr>
              <a:t> mode, delivering speeds 6x faster for pictures and videos, and 3x faster for all file types</a:t>
            </a:r>
          </a:p>
          <a:p>
            <a:pPr fontAlgn="base">
              <a:lnSpc>
                <a:spcPct val="140000"/>
              </a:lnSpc>
              <a:spcBef>
                <a:spcPts val="0"/>
              </a:spcBef>
            </a:pPr>
            <a:r>
              <a:rPr lang="en-GB" sz="1000" noProof="0" dirty="0">
                <a:effectLst/>
                <a:latin typeface="Open Sans" panose="020B0606030504020204" pitchFamily="34" charset="0"/>
                <a:ea typeface="Open Sans" panose="020B0606030504020204" pitchFamily="34" charset="0"/>
                <a:cs typeface="Open Sans" panose="020B0606030504020204" pitchFamily="34" charset="0"/>
              </a:rPr>
              <a:t>Use data from the Child Abuse Image Database (CAID) and Project VIC to fast-track IIOC, CSAM, and ICAC investigations</a:t>
            </a:r>
          </a:p>
          <a:p>
            <a:pPr fontAlgn="base">
              <a:lnSpc>
                <a:spcPct val="140000"/>
              </a:lnSpc>
              <a:spcBef>
                <a:spcPts val="0"/>
              </a:spcBef>
            </a:pPr>
            <a:r>
              <a:rPr lang="en-GB" sz="1000" noProof="0" dirty="0">
                <a:effectLst/>
                <a:latin typeface="Open Sans" panose="020B0606030504020204" pitchFamily="34" charset="0"/>
                <a:ea typeface="Open Sans" panose="020B0606030504020204" pitchFamily="34" charset="0"/>
                <a:cs typeface="Open Sans" panose="020B0606030504020204" pitchFamily="34" charset="0"/>
              </a:rPr>
              <a:t>Get users up and running in minutes with its simple, easy-to-use interface that’s ideal for non-technical users</a:t>
            </a:r>
          </a:p>
          <a:p>
            <a:pPr fontAlgn="base">
              <a:lnSpc>
                <a:spcPct val="100000"/>
              </a:lnSpc>
            </a:pPr>
            <a:endParaRPr lang="en-GB" sz="1200" b="0" i="0" noProof="0" dirty="0">
              <a:effectLst/>
            </a:endParaRPr>
          </a:p>
        </p:txBody>
      </p:sp>
      <p:sp>
        <p:nvSpPr>
          <p:cNvPr id="7" name="TextBox 6">
            <a:extLst>
              <a:ext uri="{FF2B5EF4-FFF2-40B4-BE49-F238E27FC236}">
                <a16:creationId xmlns:a16="http://schemas.microsoft.com/office/drawing/2014/main" id="{D081EF06-8BB5-119E-43A8-7EBEE200FFBE}"/>
              </a:ext>
            </a:extLst>
          </p:cNvPr>
          <p:cNvSpPr txBox="1"/>
          <p:nvPr/>
        </p:nvSpPr>
        <p:spPr>
          <a:xfrm>
            <a:off x="8398669" y="5538205"/>
            <a:ext cx="3124200" cy="369332"/>
          </a:xfrm>
          <a:prstGeom prst="rect">
            <a:avLst/>
          </a:prstGeom>
          <a:noFill/>
        </p:spPr>
        <p:txBody>
          <a:bodyPr wrap="square">
            <a:spAutoFit/>
          </a:bodyPr>
          <a:lstStyle/>
          <a:p>
            <a:pPr marL="0" indent="0" algn="ctr">
              <a:spcBef>
                <a:spcPts val="100"/>
              </a:spcBef>
              <a:buNone/>
            </a:pPr>
            <a:r>
              <a:rPr lang="en-GB" sz="1800" spc="-5" noProof="0" dirty="0">
                <a:solidFill>
                  <a:schemeClr val="bg1"/>
                </a:solidFill>
                <a:latin typeface="Open Sans" panose="020B0606030504020204" pitchFamily="34" charset="0"/>
                <a:ea typeface="Open Sans" panose="020B0606030504020204" pitchFamily="34" charset="0"/>
                <a:cs typeface="Open Sans" panose="020B0606030504020204" pitchFamily="34" charset="0"/>
              </a:rPr>
              <a:t>Patented Technology</a:t>
            </a:r>
          </a:p>
        </p:txBody>
      </p:sp>
      <p:sp>
        <p:nvSpPr>
          <p:cNvPr id="2" name="TextBox 1">
            <a:extLst>
              <a:ext uri="{FF2B5EF4-FFF2-40B4-BE49-F238E27FC236}">
                <a16:creationId xmlns:a16="http://schemas.microsoft.com/office/drawing/2014/main" id="{E90AFB24-6D8B-AFC9-9459-F3DAE35614D2}"/>
              </a:ext>
            </a:extLst>
          </p:cNvPr>
          <p:cNvSpPr txBox="1"/>
          <p:nvPr/>
        </p:nvSpPr>
        <p:spPr>
          <a:xfrm>
            <a:off x="8855869" y="5995405"/>
            <a:ext cx="3794340" cy="738664"/>
          </a:xfrm>
          <a:prstGeom prst="rect">
            <a:avLst/>
          </a:prstGeom>
          <a:noFill/>
        </p:spPr>
        <p:txBody>
          <a:bodyPr wrap="square">
            <a:spAutoFit/>
          </a:bodyPr>
          <a:lstStyle/>
          <a:p>
            <a:r>
              <a:rPr lang="en-GB" sz="1400" i="0" noProof="0" dirty="0">
                <a:solidFill>
                  <a:srgbClr val="43A4DD"/>
                </a:solidFill>
                <a:effectLst/>
                <a:latin typeface="Open Sans" panose="020B0606030504020204" pitchFamily="34" charset="0"/>
              </a:rPr>
              <a:t>WINNER - THE SECURITY AND POLICING INNOVATION AWARD IN DIGITAL FORENSICS</a:t>
            </a:r>
            <a:endParaRPr lang="en-GB" sz="1400" noProof="0" dirty="0">
              <a:solidFill>
                <a:srgbClr val="43A4DD"/>
              </a:solidFill>
            </a:endParaRPr>
          </a:p>
        </p:txBody>
      </p:sp>
      <p:pic>
        <p:nvPicPr>
          <p:cNvPr id="10" name="Picture 9">
            <a:extLst>
              <a:ext uri="{FF2B5EF4-FFF2-40B4-BE49-F238E27FC236}">
                <a16:creationId xmlns:a16="http://schemas.microsoft.com/office/drawing/2014/main" id="{BC86642E-8CC5-70A6-AF21-8D54FE8D9B2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572638" y="2737997"/>
            <a:ext cx="4459786" cy="2575219"/>
          </a:xfrm>
          <a:prstGeom prst="rect">
            <a:avLst/>
          </a:prstGeom>
        </p:spPr>
      </p:pic>
      <p:sp>
        <p:nvSpPr>
          <p:cNvPr id="5" name="TextBox 4">
            <a:extLst>
              <a:ext uri="{FF2B5EF4-FFF2-40B4-BE49-F238E27FC236}">
                <a16:creationId xmlns:a16="http://schemas.microsoft.com/office/drawing/2014/main" id="{07674BA7-227D-1569-A3B9-1DD2543AB875}"/>
              </a:ext>
            </a:extLst>
          </p:cNvPr>
          <p:cNvSpPr txBox="1"/>
          <p:nvPr/>
        </p:nvSpPr>
        <p:spPr>
          <a:xfrm>
            <a:off x="7789069" y="1773121"/>
            <a:ext cx="4495800" cy="707886"/>
          </a:xfrm>
          <a:prstGeom prst="rect">
            <a:avLst/>
          </a:prstGeom>
          <a:noFill/>
        </p:spPr>
        <p:txBody>
          <a:bodyPr wrap="square">
            <a:spAutoFit/>
          </a:bodyPr>
          <a:lstStyle/>
          <a:p>
            <a:pPr algn="ctr"/>
            <a:r>
              <a:rPr lang="en-GB" sz="2000" noProof="0" dirty="0">
                <a:solidFill>
                  <a:srgbClr val="43A4DD"/>
                </a:solidFill>
                <a:latin typeface="Open Sans" panose="020B0606030504020204" pitchFamily="34" charset="0"/>
              </a:rPr>
              <a:t>SWIFT, AUTOMATED TRIAGE FOR TIME-CRITICAL INVESTIGATIONS</a:t>
            </a:r>
            <a:endParaRPr lang="en-GB" sz="2000" noProof="0" dirty="0">
              <a:solidFill>
                <a:srgbClr val="43A4DD"/>
              </a:solidFill>
            </a:endParaRPr>
          </a:p>
        </p:txBody>
      </p:sp>
    </p:spTree>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453110C-AA9E-B6D0-159A-DA9C0C64CAC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41469" y="5224135"/>
            <a:ext cx="867209" cy="990600"/>
          </a:xfrm>
          <a:prstGeom prst="rect">
            <a:avLst/>
          </a:prstGeom>
        </p:spPr>
      </p:pic>
      <p:sp>
        <p:nvSpPr>
          <p:cNvPr id="2" name="Content Placeholder 1">
            <a:extLst>
              <a:ext uri="{FF2B5EF4-FFF2-40B4-BE49-F238E27FC236}">
                <a16:creationId xmlns:a16="http://schemas.microsoft.com/office/drawing/2014/main" id="{B322191C-BE80-C816-7D4B-159CDBE7E679}"/>
              </a:ext>
            </a:extLst>
          </p:cNvPr>
          <p:cNvSpPr>
            <a:spLocks noGrp="1"/>
          </p:cNvSpPr>
          <p:nvPr>
            <p:ph idx="1"/>
          </p:nvPr>
        </p:nvSpPr>
        <p:spPr>
          <a:xfrm>
            <a:off x="882000" y="1800000"/>
            <a:ext cx="5798344" cy="4023159"/>
          </a:xfrm>
        </p:spPr>
        <p:txBody>
          <a:bodyPr/>
          <a:lstStyle/>
          <a:p>
            <a:pPr marL="0" marR="30480" indent="0">
              <a:spcBef>
                <a:spcPts val="100"/>
              </a:spcBef>
              <a:buNone/>
            </a:pPr>
            <a:r>
              <a:rPr lang="en-GB" sz="1500" spc="-5" noProof="0" dirty="0">
                <a:solidFill>
                  <a:srgbClr val="27AAE1"/>
                </a:solidFill>
                <a:latin typeface="Open Sans" panose="020B0606030504020204" pitchFamily="34" charset="0"/>
                <a:ea typeface="Open Sans" panose="020B0606030504020204" pitchFamily="34" charset="0"/>
                <a:cs typeface="Open Sans" panose="020B0606030504020204" pitchFamily="34" charset="0"/>
              </a:rPr>
              <a:t>RAPID, AUTOMATED DATA ACQUISITION</a:t>
            </a:r>
          </a:p>
          <a:p>
            <a:pPr marL="0" indent="0" algn="l">
              <a:lnSpc>
                <a:spcPct val="140000"/>
              </a:lnSpc>
              <a:buNone/>
            </a:pPr>
            <a:r>
              <a:rPr lang="en-GB" sz="1000" b="0" i="0" noProof="0" dirty="0">
                <a:effectLst/>
                <a:latin typeface="Open Sans" panose="020B0606030504020204" pitchFamily="34" charset="0"/>
                <a:ea typeface="Open Sans" panose="020B0606030504020204" pitchFamily="34" charset="0"/>
                <a:cs typeface="Open Sans" panose="020B0606030504020204" pitchFamily="34" charset="0"/>
              </a:rPr>
              <a:t>Explore Media Acquisition from Detego Global, a solution that automates digital data capture from removable media, mobile devices, computers, drones, and hard drives.</a:t>
            </a:r>
          </a:p>
          <a:p>
            <a:pPr marL="0" indent="0" fontAlgn="base">
              <a:lnSpc>
                <a:spcPct val="140000"/>
              </a:lnSpc>
              <a:buNone/>
            </a:pPr>
            <a:r>
              <a:rPr lang="en-GB" sz="1000" b="0" i="0" noProof="0" dirty="0">
                <a:effectLst/>
                <a:latin typeface="Open Sans" panose="020B0606030504020204" pitchFamily="34" charset="0"/>
                <a:ea typeface="Open Sans" panose="020B0606030504020204" pitchFamily="34" charset="0"/>
                <a:cs typeface="Open Sans" panose="020B0606030504020204" pitchFamily="34" charset="0"/>
              </a:rPr>
              <a:t>Media Acquisition’s simple, intuitive interface allows users to quickly analyse multiple devices and make on-the-spot decisions by providing live views of the data being captured.</a:t>
            </a:r>
            <a:br>
              <a:rPr lang="en-GB" sz="1000" b="0" i="0" noProof="0" dirty="0">
                <a:effectLst/>
                <a:latin typeface="Open Sans" panose="020B0606030504020204" pitchFamily="34" charset="0"/>
                <a:ea typeface="Open Sans" panose="020B0606030504020204" pitchFamily="34" charset="0"/>
                <a:cs typeface="Open Sans" panose="020B0606030504020204" pitchFamily="34" charset="0"/>
              </a:rPr>
            </a:br>
            <a:endParaRPr lang="en-GB" sz="1000" b="0" i="0" noProof="0" dirty="0">
              <a:effectLst/>
              <a:latin typeface="Open Sans" panose="020B0606030504020204" pitchFamily="34" charset="0"/>
              <a:ea typeface="Open Sans" panose="020B0606030504020204" pitchFamily="34" charset="0"/>
              <a:cs typeface="Open Sans" panose="020B0606030504020204" pitchFamily="34" charset="0"/>
            </a:endParaRPr>
          </a:p>
          <a:p>
            <a:pPr fontAlgn="base">
              <a:lnSpc>
                <a:spcPct val="140000"/>
              </a:lnSpc>
              <a:spcBef>
                <a:spcPts val="300"/>
              </a:spcBef>
              <a:spcAft>
                <a:spcPts val="300"/>
              </a:spcAft>
            </a:pPr>
            <a:r>
              <a:rPr lang="en-GB" sz="1000" b="0" i="0" noProof="0" dirty="0">
                <a:effectLst/>
                <a:latin typeface="Open Sans" panose="020B0606030504020204" pitchFamily="34" charset="0"/>
                <a:ea typeface="Open Sans" panose="020B0606030504020204" pitchFamily="34" charset="0"/>
                <a:cs typeface="Open Sans" panose="020B0606030504020204" pitchFamily="34" charset="0"/>
              </a:rPr>
              <a:t>Simultaneously secure and analyse data from multiple removable devices</a:t>
            </a:r>
          </a:p>
          <a:p>
            <a:pPr fontAlgn="base">
              <a:lnSpc>
                <a:spcPct val="140000"/>
              </a:lnSpc>
              <a:spcBef>
                <a:spcPts val="300"/>
              </a:spcBef>
              <a:spcAft>
                <a:spcPts val="300"/>
              </a:spcAft>
            </a:pPr>
            <a:r>
              <a:rPr lang="en-GB" sz="1000" b="0" i="0" noProof="0" dirty="0">
                <a:effectLst/>
                <a:latin typeface="Open Sans" panose="020B0606030504020204" pitchFamily="34" charset="0"/>
                <a:ea typeface="Open Sans" panose="020B0606030504020204" pitchFamily="34" charset="0"/>
                <a:cs typeface="Open Sans" panose="020B0606030504020204" pitchFamily="34" charset="0"/>
              </a:rPr>
              <a:t>Use advanced inspection tools to view a target’s file tree before extraction</a:t>
            </a:r>
          </a:p>
          <a:p>
            <a:pPr fontAlgn="base">
              <a:lnSpc>
                <a:spcPct val="140000"/>
              </a:lnSpc>
              <a:spcBef>
                <a:spcPts val="300"/>
              </a:spcBef>
              <a:spcAft>
                <a:spcPts val="300"/>
              </a:spcAft>
            </a:pPr>
            <a:r>
              <a:rPr lang="en-GB" sz="1000" b="0" i="0" noProof="0" dirty="0">
                <a:effectLst/>
                <a:latin typeface="Open Sans" panose="020B0606030504020204" pitchFamily="34" charset="0"/>
                <a:ea typeface="Open Sans" panose="020B0606030504020204" pitchFamily="34" charset="0"/>
                <a:cs typeface="Open Sans" panose="020B0606030504020204" pitchFamily="34" charset="0"/>
              </a:rPr>
              <a:t>Get live views of logical data as it streams into the platform</a:t>
            </a:r>
          </a:p>
          <a:p>
            <a:pPr fontAlgn="base">
              <a:lnSpc>
                <a:spcPct val="140000"/>
              </a:lnSpc>
              <a:spcBef>
                <a:spcPts val="300"/>
              </a:spcBef>
              <a:spcAft>
                <a:spcPts val="300"/>
              </a:spcAft>
            </a:pPr>
            <a:r>
              <a:rPr lang="en-GB" sz="1000" b="0" i="0" noProof="0" dirty="0">
                <a:effectLst/>
                <a:latin typeface="Open Sans" panose="020B0606030504020204" pitchFamily="34" charset="0"/>
                <a:ea typeface="Open Sans" panose="020B0606030504020204" pitchFamily="34" charset="0"/>
                <a:cs typeface="Open Sans" panose="020B0606030504020204" pitchFamily="34" charset="0"/>
              </a:rPr>
              <a:t>Recover deleted data with powerful carving tools</a:t>
            </a:r>
          </a:p>
          <a:p>
            <a:pPr fontAlgn="base">
              <a:lnSpc>
                <a:spcPct val="140000"/>
              </a:lnSpc>
              <a:spcBef>
                <a:spcPts val="300"/>
              </a:spcBef>
              <a:spcAft>
                <a:spcPts val="300"/>
              </a:spcAft>
            </a:pPr>
            <a:r>
              <a:rPr lang="en-GB" sz="1000" b="0" i="0" noProof="0" dirty="0">
                <a:effectLst/>
                <a:latin typeface="Open Sans" panose="020B0606030504020204" pitchFamily="34" charset="0"/>
                <a:ea typeface="Open Sans" panose="020B0606030504020204" pitchFamily="34" charset="0"/>
                <a:cs typeface="Open Sans" panose="020B0606030504020204" pitchFamily="34" charset="0"/>
              </a:rPr>
              <a:t>Acquire data from hard drives removed from damaged systems</a:t>
            </a:r>
          </a:p>
          <a:p>
            <a:pPr fontAlgn="base">
              <a:lnSpc>
                <a:spcPct val="140000"/>
              </a:lnSpc>
              <a:spcBef>
                <a:spcPts val="300"/>
              </a:spcBef>
              <a:spcAft>
                <a:spcPts val="300"/>
              </a:spcAft>
            </a:pPr>
            <a:r>
              <a:rPr lang="en-GB" sz="1000" b="0" i="0" noProof="0" dirty="0">
                <a:effectLst/>
                <a:latin typeface="Open Sans" panose="020B0606030504020204" pitchFamily="34" charset="0"/>
                <a:ea typeface="Open Sans" panose="020B0606030504020204" pitchFamily="34" charset="0"/>
                <a:cs typeface="Open Sans" panose="020B0606030504020204" pitchFamily="34" charset="0"/>
              </a:rPr>
              <a:t>Receive automated alerts about suspicious data with the patented red-amber-green visual alert system</a:t>
            </a:r>
          </a:p>
          <a:p>
            <a:pPr fontAlgn="base">
              <a:lnSpc>
                <a:spcPct val="140000"/>
              </a:lnSpc>
              <a:spcBef>
                <a:spcPts val="300"/>
              </a:spcBef>
              <a:spcAft>
                <a:spcPts val="300"/>
              </a:spcAft>
            </a:pPr>
            <a:r>
              <a:rPr lang="en-GB" sz="1000" b="0" i="0" noProof="0" dirty="0">
                <a:effectLst/>
                <a:latin typeface="Open Sans" panose="020B0606030504020204" pitchFamily="34" charset="0"/>
                <a:ea typeface="Open Sans" panose="020B0606030504020204" pitchFamily="34" charset="0"/>
                <a:cs typeface="Open Sans" panose="020B0606030504020204" pitchFamily="34" charset="0"/>
              </a:rPr>
              <a:t>Automate </a:t>
            </a:r>
            <a:r>
              <a:rPr lang="en-GB" sz="1000" noProof="0" dirty="0">
                <a:latin typeface="Open Sans" panose="020B0606030504020204" pitchFamily="34" charset="0"/>
                <a:ea typeface="Open Sans" panose="020B0606030504020204" pitchFamily="34" charset="0"/>
                <a:cs typeface="Open Sans" panose="020B0606030504020204" pitchFamily="34" charset="0"/>
              </a:rPr>
              <a:t>analytics</a:t>
            </a:r>
            <a:r>
              <a:rPr lang="en-GB" sz="1000" b="0" i="0" noProof="0" dirty="0">
                <a:effectLst/>
                <a:latin typeface="Open Sans" panose="020B0606030504020204" pitchFamily="34" charset="0"/>
                <a:ea typeface="Open Sans" panose="020B0606030504020204" pitchFamily="34" charset="0"/>
                <a:cs typeface="Open Sans" panose="020B0606030504020204" pitchFamily="34" charset="0"/>
              </a:rPr>
              <a:t> with predefined criteria</a:t>
            </a:r>
          </a:p>
        </p:txBody>
      </p:sp>
      <p:pic>
        <p:nvPicPr>
          <p:cNvPr id="6" name="Picture 5">
            <a:extLst>
              <a:ext uri="{FF2B5EF4-FFF2-40B4-BE49-F238E27FC236}">
                <a16:creationId xmlns:a16="http://schemas.microsoft.com/office/drawing/2014/main" id="{B9A6648C-AC18-299E-5D36-6FC16EA124E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0001" y="360000"/>
            <a:ext cx="7109053" cy="1206000"/>
          </a:xfrm>
          <a:prstGeom prst="rect">
            <a:avLst/>
          </a:prstGeom>
        </p:spPr>
      </p:pic>
      <p:pic>
        <p:nvPicPr>
          <p:cNvPr id="8" name="Picture 7">
            <a:extLst>
              <a:ext uri="{FF2B5EF4-FFF2-40B4-BE49-F238E27FC236}">
                <a16:creationId xmlns:a16="http://schemas.microsoft.com/office/drawing/2014/main" id="{4D417352-AE71-D9C0-1525-C27061BBC81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39659" y="2705181"/>
            <a:ext cx="4226560" cy="2339703"/>
          </a:xfrm>
          <a:prstGeom prst="rect">
            <a:avLst/>
          </a:prstGeom>
        </p:spPr>
      </p:pic>
      <p:sp>
        <p:nvSpPr>
          <p:cNvPr id="3" name="TextBox 2">
            <a:extLst>
              <a:ext uri="{FF2B5EF4-FFF2-40B4-BE49-F238E27FC236}">
                <a16:creationId xmlns:a16="http://schemas.microsoft.com/office/drawing/2014/main" id="{C095C1F0-5E76-1B17-4D66-1F548E2F6086}"/>
              </a:ext>
            </a:extLst>
          </p:cNvPr>
          <p:cNvSpPr txBox="1"/>
          <p:nvPr/>
        </p:nvSpPr>
        <p:spPr>
          <a:xfrm>
            <a:off x="8932069" y="5457825"/>
            <a:ext cx="3616330" cy="523220"/>
          </a:xfrm>
          <a:prstGeom prst="rect">
            <a:avLst/>
          </a:prstGeom>
          <a:noFill/>
        </p:spPr>
        <p:txBody>
          <a:bodyPr wrap="square">
            <a:spAutoFit/>
          </a:bodyPr>
          <a:lstStyle/>
          <a:p>
            <a:r>
              <a:rPr lang="en-GB" sz="1400" i="0" noProof="0" dirty="0">
                <a:solidFill>
                  <a:srgbClr val="43A4DD"/>
                </a:solidFill>
                <a:effectLst/>
                <a:latin typeface="Open Sans" panose="020B0606030504020204" pitchFamily="34" charset="0"/>
              </a:rPr>
              <a:t>FINALIST - THE SC AWARD FOR THE BEST COMPUTER FORENSIC SOLUTION</a:t>
            </a:r>
            <a:endParaRPr lang="en-GB" sz="1400" noProof="0" dirty="0">
              <a:solidFill>
                <a:srgbClr val="43A4DD"/>
              </a:solidFill>
            </a:endParaRPr>
          </a:p>
        </p:txBody>
      </p:sp>
      <p:sp>
        <p:nvSpPr>
          <p:cNvPr id="4" name="TextBox 3">
            <a:extLst>
              <a:ext uri="{FF2B5EF4-FFF2-40B4-BE49-F238E27FC236}">
                <a16:creationId xmlns:a16="http://schemas.microsoft.com/office/drawing/2014/main" id="{E1943EF1-0B4B-D0D1-9A77-E127EFBD487D}"/>
              </a:ext>
            </a:extLst>
          </p:cNvPr>
          <p:cNvSpPr txBox="1"/>
          <p:nvPr/>
        </p:nvSpPr>
        <p:spPr>
          <a:xfrm>
            <a:off x="7712869" y="1724025"/>
            <a:ext cx="4937340" cy="707886"/>
          </a:xfrm>
          <a:prstGeom prst="rect">
            <a:avLst/>
          </a:prstGeom>
          <a:noFill/>
        </p:spPr>
        <p:txBody>
          <a:bodyPr wrap="square">
            <a:spAutoFit/>
          </a:bodyPr>
          <a:lstStyle/>
          <a:p>
            <a:pPr algn="ctr"/>
            <a:r>
              <a:rPr lang="en-GB" sz="2000" noProof="0" dirty="0">
                <a:solidFill>
                  <a:srgbClr val="43A4DD"/>
                </a:solidFill>
                <a:latin typeface="Open Sans" panose="020B0606030504020204" pitchFamily="34" charset="0"/>
              </a:rPr>
              <a:t>AUTOMATED, SIMULTANEOUS DATA CAPTURE FROM MULTIPLE DEVICES</a:t>
            </a:r>
            <a:endParaRPr lang="en-GB" sz="2000" noProof="0" dirty="0">
              <a:solidFill>
                <a:srgbClr val="43A4DD"/>
              </a:solidFill>
            </a:endParaRPr>
          </a:p>
        </p:txBody>
      </p:sp>
    </p:spTree>
    <p:extLst>
      <p:ext uri="{BB962C8B-B14F-4D97-AF65-F5344CB8AC3E}">
        <p14:creationId xmlns:p14="http://schemas.microsoft.com/office/powerpoint/2010/main" val="795764138"/>
      </p:ext>
    </p:extLst>
  </p:cSld>
  <p:clrMapOvr>
    <a:masterClrMapping/>
  </p:clrMapOvr>
  <p:transition>
    <p:fade/>
  </p:transition>
</p:sld>
</file>

<file path=ppt/theme/theme1.xml><?xml version="1.0" encoding="utf-8"?>
<a:theme xmlns:a="http://schemas.openxmlformats.org/drawingml/2006/main" name="1_Custom Design">
  <a:themeElements>
    <a:clrScheme name="Detego 4">
      <a:dk1>
        <a:srgbClr val="222A2A"/>
      </a:dk1>
      <a:lt1>
        <a:srgbClr val="FFFFFF"/>
      </a:lt1>
      <a:dk2>
        <a:srgbClr val="27AAE1"/>
      </a:dk2>
      <a:lt2>
        <a:srgbClr val="FFFFFF"/>
      </a:lt2>
      <a:accent1>
        <a:srgbClr val="959FA3"/>
      </a:accent1>
      <a:accent2>
        <a:srgbClr val="27AAE1"/>
      </a:accent2>
      <a:accent3>
        <a:srgbClr val="F1B51C"/>
      </a:accent3>
      <a:accent4>
        <a:srgbClr val="B72026"/>
      </a:accent4>
      <a:accent5>
        <a:srgbClr val="5B9BD5"/>
      </a:accent5>
      <a:accent6>
        <a:srgbClr val="85C341"/>
      </a:accent6>
      <a:hlink>
        <a:srgbClr val="009BA3"/>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tego Sample PPT-300322_V4" id="{0EB14573-7302-7F49-B591-95FA3800B33A}" vid="{8C6FD329-D2BD-E040-8501-3DDBDFF0AAF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3509</Words>
  <Application>Microsoft Office PowerPoint</Application>
  <PresentationFormat>Custom</PresentationFormat>
  <Paragraphs>231</Paragraphs>
  <Slides>23</Slides>
  <Notes>9</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23</vt:i4>
      </vt:variant>
    </vt:vector>
  </HeadingPairs>
  <TitlesOfParts>
    <vt:vector size="33" baseType="lpstr">
      <vt:lpstr>Aptos</vt:lpstr>
      <vt:lpstr>Arial</vt:lpstr>
      <vt:lpstr>Bebas Neue</vt:lpstr>
      <vt:lpstr>Bebas Neue Bold</vt:lpstr>
      <vt:lpstr>Calibri</vt:lpstr>
      <vt:lpstr>Open Sans</vt:lpstr>
      <vt:lpstr>Open Sans </vt:lpstr>
      <vt:lpstr>Open Sans Light</vt:lpstr>
      <vt:lpstr>Open Sans Semibold</vt:lpstr>
      <vt:lpstr>1_Custom Design</vt:lpstr>
      <vt:lpstr>UNIFIED DIGITAL INVESTIGATIONS PLATFORM</vt:lpstr>
      <vt:lpstr>We are Detego global</vt:lpstr>
      <vt:lpstr>Why choose US?</vt:lpstr>
      <vt:lpstr>Executive Team</vt:lpstr>
      <vt:lpstr>Our Customers</vt:lpstr>
      <vt:lpstr>Award-winning digital forensics and incident response SOLUTIONS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Partnerships and Integrated Solutions</vt:lpstr>
      <vt:lpstr>See these solutions in action</vt:lpstr>
      <vt:lpstr>What our customers say</vt:lpstr>
      <vt:lpstr>What our customers say</vt:lpstr>
      <vt:lpstr>What our customers say</vt:lpstr>
      <vt:lpstr>What our customers say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Corporate  and Product Overview</dc:title>
  <dc:creator>Andy</dc:creator>
  <cp:lastModifiedBy>Budd Karunasekara</cp:lastModifiedBy>
  <cp:revision>305</cp:revision>
  <dcterms:created xsi:type="dcterms:W3CDTF">2021-05-21T14:00:52Z</dcterms:created>
  <dcterms:modified xsi:type="dcterms:W3CDTF">2026-02-18T10:29:20Z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2021-05-20T00:00:00Z</vt:filetime>
  </property>
  <property fmtid="{D5CDD505-2E9C-101B-9397-08002B2CF9AE}" pid="3" name="Creator">
    <vt:lpwstr>Adobe InDesign 16.1 (Macintosh)</vt:lpwstr>
  </property>
  <property fmtid="{D5CDD505-2E9C-101B-9397-08002B2CF9AE}" pid="4" name="LastSaved">
    <vt:filetime>2021-05-21T00:00:00Z</vt:filetime>
  </property>
  <property fmtid="{D5CDD505-2E9C-101B-9397-08002B2CF9AE}" pid="5" name="MSIP_Label_2ba0f4fa-74a5-4612-8ced-91d8a9506b0e_Enabled">
    <vt:lpwstr>true</vt:lpwstr>
  </property>
  <property fmtid="{D5CDD505-2E9C-101B-9397-08002B2CF9AE}" pid="6" name="MSIP_Label_2ba0f4fa-74a5-4612-8ced-91d8a9506b0e_SetDate">
    <vt:lpwstr>2026-01-14T10:56:43Z</vt:lpwstr>
  </property>
  <property fmtid="{D5CDD505-2E9C-101B-9397-08002B2CF9AE}" pid="7" name="MSIP_Label_2ba0f4fa-74a5-4612-8ced-91d8a9506b0e_Method">
    <vt:lpwstr>Privileged</vt:lpwstr>
  </property>
  <property fmtid="{D5CDD505-2E9C-101B-9397-08002B2CF9AE}" pid="8" name="MSIP_Label_2ba0f4fa-74a5-4612-8ced-91d8a9506b0e_Name">
    <vt:lpwstr>Internal Use</vt:lpwstr>
  </property>
  <property fmtid="{D5CDD505-2E9C-101B-9397-08002B2CF9AE}" pid="9" name="MSIP_Label_2ba0f4fa-74a5-4612-8ced-91d8a9506b0e_SiteId">
    <vt:lpwstr>412bb99a-657f-40ae-930a-5d4babdf4c92</vt:lpwstr>
  </property>
  <property fmtid="{D5CDD505-2E9C-101B-9397-08002B2CF9AE}" pid="10" name="MSIP_Label_2ba0f4fa-74a5-4612-8ced-91d8a9506b0e_ActionId">
    <vt:lpwstr>90df69a8-5552-4364-9200-9814fbd325fc</vt:lpwstr>
  </property>
  <property fmtid="{D5CDD505-2E9C-101B-9397-08002B2CF9AE}" pid="11" name="MSIP_Label_2ba0f4fa-74a5-4612-8ced-91d8a9506b0e_ContentBits">
    <vt:lpwstr>1</vt:lpwstr>
  </property>
  <property fmtid="{D5CDD505-2E9C-101B-9397-08002B2CF9AE}" pid="12" name="MSIP_Label_2ba0f4fa-74a5-4612-8ced-91d8a9506b0e_Tag">
    <vt:lpwstr>10, 0, 1, 1</vt:lpwstr>
  </property>
  <property fmtid="{D5CDD505-2E9C-101B-9397-08002B2CF9AE}" pid="13" name="ClassificationContentMarkingHeaderLocations">
    <vt:lpwstr>1_Custom Design:9</vt:lpwstr>
  </property>
  <property fmtid="{D5CDD505-2E9C-101B-9397-08002B2CF9AE}" pid="14" name="ClassificationContentMarkingHeaderText">
    <vt:lpwstr>INTERNAL USE - Detego Global</vt:lpwstr>
  </property>
</Properties>
</file>